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Helvetica Neue" panose="020B0604020202020204" charset="0"/>
      <p:regular r:id="rId56"/>
      <p:bold r:id="rId57"/>
      <p:italic r:id="rId58"/>
      <p:boldItalic r:id="rId59"/>
    </p:embeddedFont>
    <p:embeddedFont>
      <p:font typeface="Montserrat Medium" panose="020B0604020202020204" charset="0"/>
      <p:regular r:id="rId60"/>
      <p:bold r:id="rId61"/>
      <p:italic r:id="rId62"/>
      <p:boldItalic r:id="rId63"/>
    </p:embeddedFont>
    <p:embeddedFont>
      <p:font typeface="Montserrat" panose="020B0604020202020204" charset="0"/>
      <p:regular r:id="rId64"/>
      <p:bold r:id="rId65"/>
      <p:italic r:id="rId66"/>
      <p:boldItalic r:id="rId67"/>
    </p:embeddedFont>
    <p:embeddedFont>
      <p:font typeface="Georgia" panose="02040502050405020303" pitchFamily="18" charset="0"/>
      <p:regular r:id="rId68"/>
      <p:bold r:id="rId69"/>
      <p:italic r:id="rId70"/>
      <p:boldItalic r:id="rId71"/>
    </p:embeddedFont>
    <p:embeddedFont>
      <p:font typeface="Hanuman" panose="020B0604020202020204" charset="0"/>
      <p:regular r:id="rId72"/>
      <p:bold r:id="rId73"/>
    </p:embeddedFont>
    <p:embeddedFont>
      <p:font typeface="Roboto" panose="020B0604020202020204" charset="0"/>
      <p:regular r:id="rId74"/>
      <p:bold r:id="rId75"/>
      <p:italic r:id="rId76"/>
      <p:boldItalic r:id="rId77"/>
    </p:embeddedFont>
    <p:embeddedFont>
      <p:font typeface="Century Gothic" panose="020B050202020202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00" autoAdjust="0"/>
  </p:normalViewPr>
  <p:slideViewPr>
    <p:cSldViewPr snapToGrid="0">
      <p:cViewPr varScale="1">
        <p:scale>
          <a:sx n="127" d="100"/>
          <a:sy n="127" d="100"/>
        </p:scale>
        <p:origin x="116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 Target="slides/slide1.xml"/><Relationship Id="rId61" Type="http://schemas.openxmlformats.org/officeDocument/2006/relationships/font" Target="fonts/font10.fntdata"/><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023909563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23909563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We want to make sure you know there are a number of events/activities, resources, and supports to help you through this process.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College admission reps visit LHS every week, so keep checking Scoir as the list keeps growing.  This is a great way to connect with college reps right here during the school day.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The College Fair will be held on October 2nd, from 6pm-8pm at LHS.  We will also be hosting a Financial Aid night for you and your families - it will be offered in both Spanish and English.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College &amp; Career will be offering workshops geared towards seniors to help them through the college process.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College &amp; Career will also be offering drop in sessions.  Bring your Chromebook and get your questions answered… whether you need help registering for SATs, need assistance with your college essay, or with help completing the applications, just come by during drop in hours.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If you are in TRiO or Gear Up, meet with your advisor.  If you are not in this program, stop by to sign up!  The more support through this process, the better!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f75d651c7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latin typeface="Montserrat Medium"/>
                <a:ea typeface="Montserrat Medium"/>
                <a:cs typeface="Montserrat Medium"/>
                <a:sym typeface="Montserrat Medium"/>
              </a:rPr>
              <a:t>No tuition. No fees. </a:t>
            </a:r>
            <a:endParaRPr sz="1400">
              <a:solidFill>
                <a:schemeClr val="dk1"/>
              </a:solidFill>
              <a:latin typeface="Montserrat Medium"/>
              <a:ea typeface="Montserrat Medium"/>
              <a:cs typeface="Montserrat Medium"/>
              <a:sym typeface="Montserrat Medium"/>
            </a:endParaRPr>
          </a:p>
          <a:p>
            <a:pPr marL="0" lvl="0" indent="0" algn="l" rtl="0">
              <a:lnSpc>
                <a:spcPct val="115000"/>
              </a:lnSpc>
              <a:spcBef>
                <a:spcPts val="1800"/>
              </a:spcBef>
              <a:spcAft>
                <a:spcPts val="0"/>
              </a:spcAft>
              <a:buNone/>
            </a:pPr>
            <a:r>
              <a:rPr lang="en" sz="1400">
                <a:solidFill>
                  <a:schemeClr val="dk1"/>
                </a:solidFill>
                <a:latin typeface="Montserrat Medium"/>
                <a:ea typeface="Montserrat Medium"/>
                <a:cs typeface="Montserrat Medium"/>
                <a:sym typeface="Montserrat Medium"/>
              </a:rPr>
              <a:t>The program includes an allowance for books and supplies for certain students who qualify based on income.</a:t>
            </a:r>
            <a:endParaRPr sz="1400">
              <a:solidFill>
                <a:schemeClr val="dk1"/>
              </a:solidFill>
              <a:latin typeface="Montserrat Medium"/>
              <a:ea typeface="Montserrat Medium"/>
              <a:cs typeface="Montserrat Medium"/>
              <a:sym typeface="Montserrat Medium"/>
            </a:endParaRPr>
          </a:p>
          <a:p>
            <a:pPr marL="0" marR="190500" lvl="0" indent="0" algn="l" rtl="0">
              <a:lnSpc>
                <a:spcPct val="115000"/>
              </a:lnSpc>
              <a:spcBef>
                <a:spcPts val="1800"/>
              </a:spcBef>
              <a:spcAft>
                <a:spcPts val="0"/>
              </a:spcAft>
              <a:buNone/>
            </a:pPr>
            <a:endParaRPr sz="1400">
              <a:solidFill>
                <a:schemeClr val="dk1"/>
              </a:solidFill>
              <a:latin typeface="Montserrat Medium"/>
              <a:ea typeface="Montserrat Medium"/>
              <a:cs typeface="Montserrat Medium"/>
              <a:sym typeface="Montserrat Medium"/>
            </a:endParaRPr>
          </a:p>
          <a:p>
            <a:pPr marL="0" lvl="0" indent="0" algn="l" rtl="0">
              <a:spcBef>
                <a:spcPts val="3100"/>
              </a:spcBef>
              <a:spcAft>
                <a:spcPts val="0"/>
              </a:spcAft>
              <a:buNone/>
            </a:pPr>
            <a:endParaRPr>
              <a:solidFill>
                <a:schemeClr val="dk1"/>
              </a:solidFill>
            </a:endParaRPr>
          </a:p>
        </p:txBody>
      </p:sp>
      <p:sp>
        <p:nvSpPr>
          <p:cNvPr id="141" name="Google Shape;141;g2f75d651c70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f75d651c7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MCC will be coming into the College and Career Center on a monthly basis to provide an overview of their programs, as well as to provide assistance in completing the MCC application.  If you attend one of these sessions, you will be able to complete your MCC application on the spot!  Register for these sessions on Scoir. </a:t>
            </a:r>
            <a:endParaRPr/>
          </a:p>
        </p:txBody>
      </p:sp>
      <p:sp>
        <p:nvSpPr>
          <p:cNvPr id="148" name="Google Shape;148;g2f75d651c70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7e8c46ac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
        <p:nvSpPr>
          <p:cNvPr id="155" name="Google Shape;155;g37e8c46ac3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7e8c46ac3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7e8c46ac38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JM</a:t>
            </a:r>
            <a:endParaRPr/>
          </a:p>
          <a:p>
            <a:pPr marL="0" lvl="0" indent="0" algn="l" rtl="0">
              <a:spcBef>
                <a:spcPts val="0"/>
              </a:spcBef>
              <a:spcAft>
                <a:spcPts val="0"/>
              </a:spcAft>
              <a:buNone/>
            </a:pPr>
            <a:r>
              <a:rPr lang="en"/>
              <a:t>This is the map of all of the community colleges, state universities, and UMass campuses.</a:t>
            </a:r>
            <a:endParaRPr/>
          </a:p>
        </p:txBody>
      </p:sp>
      <p:sp>
        <p:nvSpPr>
          <p:cNvPr id="166" name="Google Shape;166;g37e8c46ac38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7e7d63956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
        <p:nvSpPr>
          <p:cNvPr id="171" name="Google Shape;171;g37e7d63956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75d651c7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4 year college and universities have different requirements. They look at your GPA , how difficult your course load is, and how well you did on the SAT and/or the ACT (if required). Non-native English speakers may also need to take the TOEFL or Duolingo. You will also be required to write an essay, submit letters of recommendation, and complete an application (more on that later). </a:t>
            </a: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A school like UML has an average GPA of 3.7.  If you do not meet the college’s admission criteria, there may be an options to consider an Alternative Admissions Program.</a:t>
            </a:r>
            <a:endParaRPr sz="18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b="1">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It is important to note that MA State University admissions requirements differ from Lowell High graduation requirements.</a:t>
            </a: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Private and highly selective colleges like BU and Northeastern have even more strict admissions requirements including supplemental essay, interviews and 4 years of all core academic subjects. </a:t>
            </a: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a:solidFill>
                <a:schemeClr val="dk1"/>
              </a:solidFill>
            </a:endParaRPr>
          </a:p>
          <a:p>
            <a:pPr marL="0" lvl="0" indent="0" algn="l" rtl="0">
              <a:spcBef>
                <a:spcPts val="280"/>
              </a:spcBef>
              <a:spcAft>
                <a:spcPts val="0"/>
              </a:spcAft>
              <a:buClr>
                <a:schemeClr val="dk1"/>
              </a:buClr>
              <a:buSzPts val="1100"/>
              <a:buFont typeface="Arial"/>
              <a:buNone/>
            </a:pPr>
            <a:r>
              <a:rPr lang="en" sz="1000">
                <a:solidFill>
                  <a:schemeClr val="dk1"/>
                </a:solidFill>
              </a:rPr>
              <a:t>It is </a:t>
            </a:r>
            <a:r>
              <a:rPr lang="en" sz="1000" u="sng">
                <a:solidFill>
                  <a:schemeClr val="dk1"/>
                </a:solidFill>
              </a:rPr>
              <a:t>your</a:t>
            </a:r>
            <a:r>
              <a:rPr lang="en" sz="1000">
                <a:solidFill>
                  <a:schemeClr val="dk1"/>
                </a:solidFill>
              </a:rPr>
              <a:t> responsibility to check your colleges’ websites for the most up to date admission requirements and deadlines.  For example, there may be additional, supplemental essays specific to that college.  You may be required to interview.  You may need additional teacher recommendations that are specific to your major/program of study.  Also, if you are applying to college for a special program, such as Art, Music, or Dance, there will be additional requirements (Portfolios, Auditions).</a:t>
            </a:r>
            <a:endParaRPr sz="1000">
              <a:solidFill>
                <a:schemeClr val="dk1"/>
              </a:solidFill>
            </a:endParaRPr>
          </a:p>
          <a:p>
            <a:pPr marL="0" lvl="0" indent="0" algn="l" rtl="0">
              <a:spcBef>
                <a:spcPts val="0"/>
              </a:spcBef>
              <a:spcAft>
                <a:spcPts val="0"/>
              </a:spcAft>
              <a:buNone/>
            </a:pPr>
            <a:endParaRPr/>
          </a:p>
        </p:txBody>
      </p:sp>
      <p:sp>
        <p:nvSpPr>
          <p:cNvPr id="178" name="Google Shape;178;g2f75d651c7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f76bbaa15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400"/>
              <a:buFont typeface="Arial"/>
              <a:buNone/>
            </a:pPr>
            <a:r>
              <a:rPr lang="en" sz="900">
                <a:solidFill>
                  <a:schemeClr val="dk1"/>
                </a:solidFill>
              </a:rPr>
              <a:t>There are several different deadlines you’ll see as you apply to college.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b="1">
              <a:solidFill>
                <a:schemeClr val="dk1"/>
              </a:solidFill>
            </a:endParaRPr>
          </a:p>
          <a:p>
            <a:pPr marL="0" lvl="0" indent="0" algn="just" rtl="0">
              <a:spcBef>
                <a:spcPts val="0"/>
              </a:spcBef>
              <a:spcAft>
                <a:spcPts val="0"/>
              </a:spcAft>
              <a:buClr>
                <a:schemeClr val="dk1"/>
              </a:buClr>
              <a:buSzPts val="1400"/>
              <a:buFont typeface="Arial"/>
              <a:buNone/>
            </a:pPr>
            <a:r>
              <a:rPr lang="en" sz="900" b="1">
                <a:solidFill>
                  <a:schemeClr val="dk1"/>
                </a:solidFill>
              </a:rPr>
              <a:t>Regular decision </a:t>
            </a:r>
            <a:r>
              <a:rPr lang="en" sz="900">
                <a:solidFill>
                  <a:schemeClr val="dk1"/>
                </a:solidFill>
              </a:rPr>
              <a:t>is the standard deadline to apply and it varies by college - some may be as early as January 1 and some won’t be until March or later. You’ll be notified of your decision in April and need to commit by May 1.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b="1">
                <a:solidFill>
                  <a:schemeClr val="dk1"/>
                </a:solidFill>
              </a:rPr>
              <a:t>Early Action</a:t>
            </a:r>
            <a:r>
              <a:rPr lang="en" sz="900">
                <a:solidFill>
                  <a:schemeClr val="dk1"/>
                </a:solidFill>
              </a:rPr>
              <a:t> will require that you submit your application earlier than the regular admission deadline in an effort to show a school you are motivated and to get a quicker decision.  The deadlines for Early Action are coming up in early fall (October/November - check with your colleges!).  Applying Early Action can increase your chances of getting scholarships as well. You are not required to attend, if accepted.  You have until May 1 to let the school know if you plan to go there.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a:solidFill>
                  <a:schemeClr val="dk1"/>
                </a:solidFill>
              </a:rPr>
              <a:t>If you are a student who did not do as well as maybe you should have in previous years, you may want to wait to show colleges what you are capable of and apply through regular decision - this way, colleges will be able to see your first quarter grades from this year. </a:t>
            </a:r>
            <a:r>
              <a:rPr lang="en" sz="900" b="1">
                <a:solidFill>
                  <a:schemeClr val="dk1"/>
                </a:solidFill>
              </a:rPr>
              <a:t>Your guidance counselor can best help you make the decision of whether or not you should apply early. </a:t>
            </a:r>
            <a:endParaRPr sz="900" b="1">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a:solidFill>
                  <a:schemeClr val="dk1"/>
                </a:solidFill>
              </a:rPr>
              <a:t>Early Action may also be required for more competitive majors.  For example most Nursing majors must apply EA and you may need to consider this for other programs whose spots fill early.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b="1">
                <a:solidFill>
                  <a:schemeClr val="dk1"/>
                </a:solidFill>
              </a:rPr>
              <a:t>Early Decision</a:t>
            </a:r>
            <a:r>
              <a:rPr lang="en" sz="900">
                <a:solidFill>
                  <a:schemeClr val="dk1"/>
                </a:solidFill>
              </a:rPr>
              <a:t> is another admissions deadline you’ll hear - this is a binding contract that requires you to attend the school if you get accepted. This is an important decision that should made with your family and guidance counselor.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a:solidFill>
                  <a:schemeClr val="dk1"/>
                </a:solidFill>
              </a:rPr>
              <a:t>Finally, many colleges, like community colleges offer </a:t>
            </a:r>
            <a:r>
              <a:rPr lang="en" sz="900" b="1">
                <a:solidFill>
                  <a:schemeClr val="dk1"/>
                </a:solidFill>
              </a:rPr>
              <a:t>rolling admissions</a:t>
            </a:r>
            <a:r>
              <a:rPr lang="en" sz="900">
                <a:solidFill>
                  <a:schemeClr val="dk1"/>
                </a:solidFill>
              </a:rPr>
              <a:t>, where applications are accepted without any specific deadlines—these spots may fill quickly and are first come first serve. Plan to apply early.  </a:t>
            </a:r>
            <a:endParaRPr sz="9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187" name="Google Shape;187;g2f76bbaa15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f76bbaa15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sz="900">
                <a:solidFill>
                  <a:schemeClr val="dk1"/>
                </a:solidFill>
              </a:rPr>
              <a:t>Before you finalize your college list in Scoir, you will want to use the college research tools to figure out the GPA and SAT score requirements of each college you are considering.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Scattergrams with real LHS student data are available to you to give you a better idea of how your GPA/SATs compare. This will help you to narrow down your choices and create a balanced college list.  We will review this further during individual guidance meetings, as well as in drop-in sessions to the College &amp; Career Center.</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For those of you considering a 4 year college, it is important to include both public and private colleges on your list, even if the college is really expensive with their published tuitions. This may increase your chance of admission and financial aid opportunities, including alternative admission programs. A strong college list will include several schools from the reach, target, and likely categories depending on your overall GPA/SAT’s.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Reach schools are those that you may not get into because you fall at or just below their averages.  These schools are often highly competitive.  These are your dream schools, and we encourage you to apply to them; however, you will need to include target and safety schools on your college list as well.  You can always search your college and “freshman class profile” to see what their average accepted GPA / Rank is.</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Target schools will include those colleges that you meet the averages and are slightly competitive.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Likely/safety schools are those that you are at or above the averages for GPAs and SATs.  These schools are less competitive and have a higher chance of acceptance (70% or higher).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Average college lists range from 6-12 colleges and you want to make sure you have several colleges in each category - reach, target/match, safety/likely.  Fee waivers are available for students who receive free/reduced lunch or available online from the specific college.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For students who are considering a 2 year community college, we would encourage you to research schools within easy driving distance that offer your major &amp; decide which school works best for you. Consider 2-3 options to include.</a:t>
            </a:r>
            <a:endParaRPr sz="17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194" name="Google Shape;194;g2f76bbaa15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24076e6d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205" name="Google Shape;205;g3024076e6d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f76bbaa15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These are the important pieces of information and documentation that you will need to complete your applications.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You need to complete the Common Application or specific school applications, and write an essay.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You will request your transcript through Scoir.</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You also need to ask for teacher letters of recommendation - in person, then request on Scoir.</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While many schools are going test optional, some still require you take the SAT or ACT. Please look at each school individually to see what they require. Lastly, if you are an athlete planning to participate in D1 or D2 sports, you must register with the NCAA. </a:t>
            </a:r>
            <a:endParaRPr sz="17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210" name="Google Shape;210;g2f76bbaa15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f7306a5c3f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Welcome/Introduction</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The focus of this presentation is on the college application process because of how rigorous and time-consuming the process is, as compared to other post-secondary options.</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Counselors are here to support all college and career planning opportunities and there will be many opportunities and events to hear about other paths. We will touch upon other options later in the presentation. It is also important students discuss their individual plan with their school counselor.</a:t>
            </a:r>
            <a:endParaRPr/>
          </a:p>
        </p:txBody>
      </p:sp>
      <p:sp>
        <p:nvSpPr>
          <p:cNvPr id="63" name="Google Shape;63;g2f7306a5c3f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f76bbaa15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Common Application is one application that you can use for over 1000 schools. If you are apply to two or more colleges that accept Common Application, this application will make the process easier.   </a:t>
            </a:r>
            <a:endParaRPr/>
          </a:p>
        </p:txBody>
      </p:sp>
      <p:sp>
        <p:nvSpPr>
          <p:cNvPr id="217" name="Google Shape;217;g2f76bbaa15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f76bbaa150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f76bbaa150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f76bbaa15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sz="1000">
                <a:solidFill>
                  <a:schemeClr val="dk1"/>
                </a:solidFill>
              </a:rPr>
              <a:t>Once you feel confident about your final college list, you will need to request your transcripts from your counselor through Scoir for any 2 or 4 year college you plan to apply to.  </a:t>
            </a:r>
            <a:endParaRPr sz="1000">
              <a:solidFill>
                <a:schemeClr val="dk1"/>
              </a:solidFill>
            </a:endParaRPr>
          </a:p>
          <a:p>
            <a:pPr marL="0" lvl="0" indent="0" algn="just" rtl="0">
              <a:spcBef>
                <a:spcPts val="0"/>
              </a:spcBef>
              <a:spcAft>
                <a:spcPts val="0"/>
              </a:spcAft>
              <a:buClr>
                <a:schemeClr val="dk1"/>
              </a:buClr>
              <a:buSzPts val="1800"/>
              <a:buFont typeface="Arial"/>
              <a:buNone/>
            </a:pPr>
            <a:endParaRPr sz="1000">
              <a:solidFill>
                <a:schemeClr val="dk1"/>
              </a:solidFill>
            </a:endParaRPr>
          </a:p>
          <a:p>
            <a:pPr marL="0" lvl="0" indent="0" algn="just" rtl="0">
              <a:spcBef>
                <a:spcPts val="0"/>
              </a:spcBef>
              <a:spcAft>
                <a:spcPts val="0"/>
              </a:spcAft>
              <a:buClr>
                <a:schemeClr val="dk1"/>
              </a:buClr>
              <a:buSzPts val="1800"/>
              <a:buFont typeface="Arial"/>
              <a:buNone/>
            </a:pPr>
            <a:r>
              <a:rPr lang="en" sz="1000">
                <a:solidFill>
                  <a:schemeClr val="dk1"/>
                </a:solidFill>
              </a:rPr>
              <a:t>Your transcript is the most important part of your application.  It is your complete academic record throughout high school - every class you took, the level, and your final grade in each class.</a:t>
            </a:r>
            <a:endParaRPr sz="1000">
              <a:solidFill>
                <a:schemeClr val="dk1"/>
              </a:solidFill>
            </a:endParaRPr>
          </a:p>
          <a:p>
            <a:pPr marL="0" lvl="0" indent="0" algn="just" rtl="0">
              <a:spcBef>
                <a:spcPts val="0"/>
              </a:spcBef>
              <a:spcAft>
                <a:spcPts val="0"/>
              </a:spcAft>
              <a:buClr>
                <a:schemeClr val="dk1"/>
              </a:buClr>
              <a:buSzPts val="1800"/>
              <a:buFont typeface="Arial"/>
              <a:buNone/>
            </a:pPr>
            <a:endParaRPr sz="1000">
              <a:solidFill>
                <a:schemeClr val="dk1"/>
              </a:solidFill>
            </a:endParaRPr>
          </a:p>
          <a:p>
            <a:pPr marL="0" lvl="0" indent="0" algn="just" rtl="0">
              <a:spcBef>
                <a:spcPts val="0"/>
              </a:spcBef>
              <a:spcAft>
                <a:spcPts val="0"/>
              </a:spcAft>
              <a:buClr>
                <a:schemeClr val="dk1"/>
              </a:buClr>
              <a:buSzPts val="1800"/>
              <a:buFont typeface="Arial"/>
              <a:buNone/>
            </a:pPr>
            <a:r>
              <a:rPr lang="en" sz="1000">
                <a:solidFill>
                  <a:schemeClr val="dk1"/>
                </a:solidFill>
              </a:rPr>
              <a:t>After you request a transcript through Scoir, your counselor will then be able to submit your initial transcripts electronically through Scoir to the college or mail the transcript on your behalf if the college does not accept an electronic version. Counselors will automatically send the midterm transcripts when they are ready and a final transcript to the college you plan to attend. </a:t>
            </a:r>
            <a:endParaRPr sz="1000">
              <a:solidFill>
                <a:schemeClr val="dk1"/>
              </a:solidFill>
            </a:endParaRPr>
          </a:p>
          <a:p>
            <a:pPr marL="0" lvl="0" indent="0" algn="just" rtl="0">
              <a:spcBef>
                <a:spcPts val="0"/>
              </a:spcBef>
              <a:spcAft>
                <a:spcPts val="0"/>
              </a:spcAft>
              <a:buClr>
                <a:schemeClr val="dk1"/>
              </a:buClr>
              <a:buSzPts val="1800"/>
              <a:buFont typeface="Arial"/>
              <a:buNone/>
            </a:pPr>
            <a:endParaRPr sz="1000">
              <a:solidFill>
                <a:schemeClr val="dk1"/>
              </a:solidFill>
            </a:endParaRPr>
          </a:p>
          <a:p>
            <a:pPr marL="0" lvl="0" indent="0" algn="just" rtl="0">
              <a:spcBef>
                <a:spcPts val="0"/>
              </a:spcBef>
              <a:spcAft>
                <a:spcPts val="0"/>
              </a:spcAft>
              <a:buClr>
                <a:schemeClr val="dk1"/>
              </a:buClr>
              <a:buSzPts val="1800"/>
              <a:buFont typeface="Arial"/>
              <a:buNone/>
            </a:pPr>
            <a:endParaRPr/>
          </a:p>
        </p:txBody>
      </p:sp>
      <p:sp>
        <p:nvSpPr>
          <p:cNvPr id="233" name="Google Shape;233;g2f76bbaa15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f76bbaa15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sz="1200">
                <a:solidFill>
                  <a:schemeClr val="dk1"/>
                </a:solidFill>
              </a:rPr>
              <a:t>Please ask your teacher in person first, make sure you give them plenty of notice, and if they agree to write your letter, make sure you send them a request through Scoir so that they can upload your recommendation to Scoir.  </a:t>
            </a:r>
            <a:endParaRPr/>
          </a:p>
        </p:txBody>
      </p:sp>
      <p:sp>
        <p:nvSpPr>
          <p:cNvPr id="240" name="Google Shape;240;g2f76bbaa15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6bbaa15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000">
                <a:solidFill>
                  <a:schemeClr val="dk1"/>
                </a:solidFill>
              </a:rPr>
              <a:t>As mentioned earlier, some schools require that you take the SAT, ACT tests. Please check your individual schools to see if they are test optional or if they require one or more of these tests. You sign up for the the SAT through CollegeBoard. Drop by The College and Career Center or GearUp/Trio if you need help signing up. </a:t>
            </a:r>
            <a:endParaRPr sz="1000">
              <a:solidFill>
                <a:schemeClr val="dk1"/>
              </a:solidFill>
            </a:endParaRPr>
          </a:p>
          <a:p>
            <a:pPr marL="0" lvl="0" indent="0" algn="l" rtl="0">
              <a:spcBef>
                <a:spcPts val="0"/>
              </a:spcBef>
              <a:spcAft>
                <a:spcPts val="0"/>
              </a:spcAft>
              <a:buClr>
                <a:schemeClr val="dk1"/>
              </a:buClr>
              <a:buSzPts val="1400"/>
              <a:buFont typeface="Arial"/>
              <a:buNone/>
            </a:pPr>
            <a:endParaRPr sz="1000">
              <a:solidFill>
                <a:schemeClr val="dk1"/>
              </a:solidFill>
            </a:endParaRPr>
          </a:p>
          <a:p>
            <a:pPr marL="0" lvl="0" indent="0" algn="l" rtl="0">
              <a:spcBef>
                <a:spcPts val="0"/>
              </a:spcBef>
              <a:spcAft>
                <a:spcPts val="0"/>
              </a:spcAft>
              <a:buClr>
                <a:schemeClr val="dk1"/>
              </a:buClr>
              <a:buSzPts val="1400"/>
              <a:buFont typeface="Arial"/>
              <a:buNone/>
            </a:pPr>
            <a:r>
              <a:rPr lang="en" sz="1000">
                <a:solidFill>
                  <a:schemeClr val="dk1"/>
                </a:solidFill>
              </a:rPr>
              <a:t>Remember - you need to send your scores to college directly from CollegeBoard, they do not get sent through Lowell High School. </a:t>
            </a:r>
            <a:endParaRPr/>
          </a:p>
        </p:txBody>
      </p:sp>
      <p:sp>
        <p:nvSpPr>
          <p:cNvPr id="247" name="Google Shape;247;g2f76bbaa15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7a59ae994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50"/>
              </a:spcBef>
              <a:spcAft>
                <a:spcPts val="0"/>
              </a:spcAft>
              <a:buClr>
                <a:schemeClr val="dk1"/>
              </a:buClr>
              <a:buSzPts val="1100"/>
              <a:buFont typeface="Arial"/>
              <a:buNone/>
            </a:pPr>
            <a:r>
              <a:rPr lang="en" sz="1300" i="1">
                <a:solidFill>
                  <a:schemeClr val="dk1"/>
                </a:solidFill>
                <a:latin typeface="Century Gothic"/>
                <a:ea typeface="Century Gothic"/>
                <a:cs typeface="Century Gothic"/>
                <a:sym typeface="Century Gothic"/>
              </a:rPr>
              <a:t>Fee Waivers are available for eligible students. Students should speak with their guidance counselors or College &amp; Career Center Counselors.</a:t>
            </a:r>
            <a:endParaRPr sz="600"/>
          </a:p>
        </p:txBody>
      </p:sp>
      <p:sp>
        <p:nvSpPr>
          <p:cNvPr id="254" name="Google Shape;254;g37a59ae994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f76bbaa15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Many, but not all, schools are test-optional. </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The best place you can research what schools are test-optional, what test-optional means for that school, whether or not your student should submit their scores, etc., is </a:t>
            </a:r>
            <a:r>
              <a:rPr lang="en" sz="1800" b="1" i="1">
                <a:solidFill>
                  <a:schemeClr val="dk1"/>
                </a:solidFill>
              </a:rPr>
              <a:t>directly on the college/university website.</a:t>
            </a:r>
            <a:r>
              <a:rPr lang="en" sz="1800">
                <a:solidFill>
                  <a:schemeClr val="dk1"/>
                </a:solidFill>
              </a:rPr>
              <a:t> </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It is important to do your research on each college and determine whether or not you will submit SAT scores.</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Some schools, like MIT and Georgetown, </a:t>
            </a:r>
            <a:r>
              <a:rPr lang="en" sz="1800" b="1">
                <a:solidFill>
                  <a:schemeClr val="dk1"/>
                </a:solidFill>
              </a:rPr>
              <a:t>require</a:t>
            </a:r>
            <a:r>
              <a:rPr lang="en" sz="1800">
                <a:solidFill>
                  <a:schemeClr val="dk1"/>
                </a:solidFill>
              </a:rPr>
              <a:t> SATs; some specific programs at otherwise test-optional schools, require SATs. You need to do your research for the test policies at the schools you are applying to.</a:t>
            </a:r>
            <a:endParaRPr sz="1800">
              <a:solidFill>
                <a:schemeClr val="dk1"/>
              </a:solidFill>
            </a:endParaRPr>
          </a:p>
          <a:p>
            <a:pPr marL="0" lvl="0" indent="0" algn="just" rtl="0">
              <a:spcBef>
                <a:spcPts val="0"/>
              </a:spcBef>
              <a:spcAft>
                <a:spcPts val="0"/>
              </a:spcAft>
              <a:buClr>
                <a:schemeClr val="dk1"/>
              </a:buClr>
              <a:buSzPts val="1800"/>
              <a:buFont typeface="Arial"/>
              <a:buNone/>
            </a:pPr>
            <a:endParaRPr/>
          </a:p>
        </p:txBody>
      </p:sp>
      <p:sp>
        <p:nvSpPr>
          <p:cNvPr id="263" name="Google Shape;263;g2f76bbaa15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f76bbaa15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endParaRPr/>
          </a:p>
        </p:txBody>
      </p:sp>
      <p:sp>
        <p:nvSpPr>
          <p:cNvPr id="270" name="Google Shape;270;g2f76bbaa15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f76bbaa15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solidFill>
                  <a:schemeClr val="dk1"/>
                </a:solidFill>
              </a:rPr>
              <a:t>Scoir is the primary tool students use to search for colleges. It is also where your teachers will submit letters of recommendation and your counselor will submit your transcript. So it’s important that students familiarize themselves with Scoir.</a:t>
            </a: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277" name="Google Shape;277;g2f76bbaa150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7a59ae994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r>
              <a:rPr lang="en"/>
              <a:t>Pronounced: SCORE</a:t>
            </a:r>
            <a:endParaRPr/>
          </a:p>
        </p:txBody>
      </p:sp>
      <p:sp>
        <p:nvSpPr>
          <p:cNvPr id="283" name="Google Shape;283;g37a59ae994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7306a5c3f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to know your school counselor! </a:t>
            </a:r>
            <a:endParaRPr/>
          </a:p>
          <a:p>
            <a:pPr marL="0" lvl="0" indent="0" algn="l" rtl="0">
              <a:spcBef>
                <a:spcPts val="0"/>
              </a:spcBef>
              <a:spcAft>
                <a:spcPts val="0"/>
              </a:spcAft>
              <a:buNone/>
            </a:pPr>
            <a:endParaRPr/>
          </a:p>
          <a:p>
            <a:pPr marL="0" lvl="0" indent="0" algn="l" rtl="0">
              <a:spcBef>
                <a:spcPts val="0"/>
              </a:spcBef>
              <a:spcAft>
                <a:spcPts val="0"/>
              </a:spcAft>
              <a:buNone/>
            </a:pPr>
            <a:r>
              <a:rPr lang="en"/>
              <a:t>You will be having your senior individual meetings with your counselor this fall. </a:t>
            </a:r>
            <a:endParaRPr/>
          </a:p>
        </p:txBody>
      </p:sp>
      <p:sp>
        <p:nvSpPr>
          <p:cNvPr id="75" name="Google Shape;75;g2f7306a5c3f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7a59ae99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endParaRPr/>
          </a:p>
        </p:txBody>
      </p:sp>
      <p:sp>
        <p:nvSpPr>
          <p:cNvPr id="291" name="Google Shape;291;g37a59ae994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7a59ae99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endParaRPr/>
          </a:p>
        </p:txBody>
      </p:sp>
      <p:sp>
        <p:nvSpPr>
          <p:cNvPr id="298" name="Google Shape;298;g37a59ae99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7a59ae994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200">
                <a:solidFill>
                  <a:schemeClr val="dk1"/>
                </a:solidFill>
              </a:rPr>
              <a:t>From your dashboard, you can search for colleges by name in the search bar.</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191919"/>
                </a:solidFill>
              </a:rPr>
              <a:t>Search for a college by name: </a:t>
            </a:r>
            <a:r>
              <a:rPr lang="en" sz="1200">
                <a:solidFill>
                  <a:schemeClr val="dk1"/>
                </a:solidFill>
              </a:rPr>
              <a:t>To search for a college by name, you can type the name of the college into the search bar at the top of your Dashboard.</a:t>
            </a:r>
            <a:endParaRPr sz="1200">
              <a:solidFill>
                <a:schemeClr val="dk1"/>
              </a:solidFill>
            </a:endParaRPr>
          </a:p>
          <a:p>
            <a:pPr marL="0" lvl="0" indent="0" algn="just" rtl="0">
              <a:spcBef>
                <a:spcPts val="400"/>
              </a:spcBef>
              <a:spcAft>
                <a:spcPts val="0"/>
              </a:spcAft>
              <a:buClr>
                <a:schemeClr val="dk1"/>
              </a:buClr>
              <a:buSzPts val="1100"/>
              <a:buFont typeface="Arial"/>
              <a:buNone/>
            </a:pPr>
            <a:endParaRPr sz="1200">
              <a:solidFill>
                <a:schemeClr val="dk1"/>
              </a:solidFill>
            </a:endParaRPr>
          </a:p>
          <a:p>
            <a:pPr marL="0" lvl="0" indent="0" algn="just" rtl="0">
              <a:spcBef>
                <a:spcPts val="0"/>
              </a:spcBef>
              <a:spcAft>
                <a:spcPts val="0"/>
              </a:spcAft>
              <a:buClr>
                <a:schemeClr val="dk1"/>
              </a:buClr>
              <a:buSzPts val="1100"/>
              <a:buFont typeface="Arial"/>
              <a:buNone/>
            </a:pPr>
            <a:r>
              <a:rPr lang="en" sz="1200">
                <a:solidFill>
                  <a:schemeClr val="dk1"/>
                </a:solidFill>
              </a:rPr>
              <a:t>We have a lot of upcoming college admission rep visits scheduled for this fall.  You can see the list of upcoming college visits on your Scoir Homepage.  Scoir is where you sign up for the visits.</a:t>
            </a:r>
            <a:endParaRPr sz="1200"/>
          </a:p>
        </p:txBody>
      </p:sp>
      <p:sp>
        <p:nvSpPr>
          <p:cNvPr id="306" name="Google Shape;306;g37a59ae994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f76bbaa15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400" b="1">
                <a:solidFill>
                  <a:srgbClr val="191919"/>
                </a:solidFill>
                <a:latin typeface="Helvetica Neue"/>
                <a:ea typeface="Helvetica Neue"/>
                <a:cs typeface="Helvetica Neue"/>
                <a:sym typeface="Helvetica Neue"/>
              </a:rPr>
              <a:t>Search for colleges using filters</a:t>
            </a:r>
            <a:endParaRPr sz="1400" b="1">
              <a:solidFill>
                <a:srgbClr val="191919"/>
              </a:solidFill>
              <a:latin typeface="Helvetica Neue"/>
              <a:ea typeface="Helvetica Neue"/>
              <a:cs typeface="Helvetica Neue"/>
              <a:sym typeface="Helvetica Neue"/>
            </a:endParaRPr>
          </a:p>
          <a:p>
            <a:pPr marL="0" lvl="0" indent="0" algn="l" rtl="0">
              <a:lnSpc>
                <a:spcPct val="144230"/>
              </a:lnSpc>
              <a:spcBef>
                <a:spcPts val="1300"/>
              </a:spcBef>
              <a:spcAft>
                <a:spcPts val="0"/>
              </a:spcAft>
              <a:buNone/>
            </a:pPr>
            <a:r>
              <a:rPr lang="en" sz="1300">
                <a:solidFill>
                  <a:schemeClr val="dk1"/>
                </a:solidFill>
                <a:latin typeface="Helvetica Neue"/>
                <a:ea typeface="Helvetica Neue"/>
                <a:cs typeface="Helvetica Neue"/>
                <a:sym typeface="Helvetica Neue"/>
              </a:rPr>
              <a:t>To search for colleges based on different filters, follow these steps.</a:t>
            </a:r>
            <a:endParaRPr sz="1300">
              <a:solidFill>
                <a:schemeClr val="dk1"/>
              </a:solidFill>
              <a:latin typeface="Helvetica Neue"/>
              <a:ea typeface="Helvetica Neue"/>
              <a:cs typeface="Helvetica Neue"/>
              <a:sym typeface="Helvetica Neue"/>
            </a:endParaRPr>
          </a:p>
          <a:p>
            <a:pPr marL="0" lvl="0" indent="0" algn="l" rtl="0">
              <a:lnSpc>
                <a:spcPct val="144230"/>
              </a:lnSpc>
              <a:spcBef>
                <a:spcPts val="1300"/>
              </a:spcBef>
              <a:spcAft>
                <a:spcPts val="0"/>
              </a:spcAft>
              <a:buNone/>
            </a:pPr>
            <a:r>
              <a:rPr lang="en" sz="1200">
                <a:solidFill>
                  <a:schemeClr val="dk1"/>
                </a:solidFill>
                <a:latin typeface="Helvetica Neue"/>
                <a:ea typeface="Helvetica Neue"/>
                <a:cs typeface="Helvetica Neue"/>
                <a:sym typeface="Helvetica Neue"/>
              </a:rPr>
              <a:t>Go to the </a:t>
            </a:r>
            <a:r>
              <a:rPr lang="en" sz="1200" b="1">
                <a:solidFill>
                  <a:schemeClr val="dk1"/>
                </a:solidFill>
                <a:latin typeface="Helvetica Neue"/>
                <a:ea typeface="Helvetica Neue"/>
                <a:cs typeface="Helvetica Neue"/>
                <a:sym typeface="Helvetica Neue"/>
              </a:rPr>
              <a:t>Discover</a:t>
            </a:r>
            <a:r>
              <a:rPr lang="en" sz="1200">
                <a:solidFill>
                  <a:schemeClr val="dk1"/>
                </a:solidFill>
                <a:latin typeface="Helvetica Neue"/>
                <a:ea typeface="Helvetica Neue"/>
                <a:cs typeface="Helvetica Neue"/>
                <a:sym typeface="Helvetica Neue"/>
              </a:rPr>
              <a:t> tab from the global header, then click </a:t>
            </a:r>
            <a:r>
              <a:rPr lang="en" sz="1200" b="1">
                <a:solidFill>
                  <a:schemeClr val="dk1"/>
                </a:solidFill>
                <a:latin typeface="Helvetica Neue"/>
                <a:ea typeface="Helvetica Neue"/>
                <a:cs typeface="Helvetica Neue"/>
                <a:sym typeface="Helvetica Neue"/>
              </a:rPr>
              <a:t>Colleges. </a:t>
            </a:r>
            <a:endParaRPr sz="1200" b="1">
              <a:solidFill>
                <a:schemeClr val="dk1"/>
              </a:solidFill>
              <a:latin typeface="Helvetica Neue"/>
              <a:ea typeface="Helvetica Neue"/>
              <a:cs typeface="Helvetica Neue"/>
              <a:sym typeface="Helvetica Neue"/>
            </a:endParaRPr>
          </a:p>
          <a:p>
            <a:pPr marL="0" lvl="0" indent="0" algn="l" rtl="0">
              <a:lnSpc>
                <a:spcPct val="144230"/>
              </a:lnSpc>
              <a:spcBef>
                <a:spcPts val="1300"/>
              </a:spcBef>
              <a:spcAft>
                <a:spcPts val="0"/>
              </a:spcAft>
              <a:buNone/>
            </a:pPr>
            <a:r>
              <a:rPr lang="en" sz="1200">
                <a:solidFill>
                  <a:schemeClr val="dk1"/>
                </a:solidFill>
                <a:latin typeface="Helvetica Neue"/>
                <a:ea typeface="Helvetica Neue"/>
                <a:cs typeface="Helvetica Neue"/>
                <a:sym typeface="Helvetica Neue"/>
              </a:rPr>
              <a:t>Click the dropdown button in each desired filter at the top of the page to narrow your search based on filters such as college major, degree type, college size, state, location, and more. You can apply as many or as few as you'd like; the colleges that fit these filters will automatically appear below.</a:t>
            </a:r>
            <a:endParaRPr sz="1200">
              <a:solidFill>
                <a:schemeClr val="dk1"/>
              </a:solidFill>
              <a:latin typeface="Helvetica Neue"/>
              <a:ea typeface="Helvetica Neue"/>
              <a:cs typeface="Helvetica Neue"/>
              <a:sym typeface="Helvetica Neue"/>
            </a:endParaRPr>
          </a:p>
          <a:p>
            <a:pPr marL="0" lvl="0" indent="0" algn="l" rtl="0">
              <a:lnSpc>
                <a:spcPct val="144230"/>
              </a:lnSpc>
              <a:spcBef>
                <a:spcPts val="1300"/>
              </a:spcBef>
              <a:spcAft>
                <a:spcPts val="1300"/>
              </a:spcAft>
              <a:buClr>
                <a:schemeClr val="dk1"/>
              </a:buClr>
              <a:buSzPts val="1100"/>
              <a:buFont typeface="Arial"/>
              <a:buNone/>
            </a:pPr>
            <a:r>
              <a:rPr lang="en" sz="1200">
                <a:solidFill>
                  <a:schemeClr val="dk1"/>
                </a:solidFill>
                <a:latin typeface="Helvetica Neue"/>
                <a:ea typeface="Helvetica Neue"/>
                <a:cs typeface="Helvetica Neue"/>
                <a:sym typeface="Helvetica Neue"/>
              </a:rPr>
              <a:t>To view all the available filters, select </a:t>
            </a:r>
            <a:r>
              <a:rPr lang="en" sz="1200" b="1">
                <a:solidFill>
                  <a:schemeClr val="dk1"/>
                </a:solidFill>
                <a:latin typeface="Helvetica Neue"/>
                <a:ea typeface="Helvetica Neue"/>
                <a:cs typeface="Helvetica Neue"/>
                <a:sym typeface="Helvetica Neue"/>
              </a:rPr>
              <a:t>All Filters</a:t>
            </a:r>
            <a:r>
              <a:rPr lang="en" sz="1200">
                <a:solidFill>
                  <a:schemeClr val="dk1"/>
                </a:solidFill>
                <a:latin typeface="Helvetica Neue"/>
                <a:ea typeface="Helvetica Neue"/>
                <a:cs typeface="Helvetica Neue"/>
                <a:sym typeface="Helvetica Neue"/>
              </a:rPr>
              <a:t>.</a:t>
            </a:r>
            <a:endParaRPr>
              <a:solidFill>
                <a:schemeClr val="dk1"/>
              </a:solidFill>
            </a:endParaRPr>
          </a:p>
        </p:txBody>
      </p:sp>
      <p:sp>
        <p:nvSpPr>
          <p:cNvPr id="315" name="Google Shape;315;g2f76bbaa15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7a59ae994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7a59ae994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200">
                <a:solidFill>
                  <a:schemeClr val="dk1"/>
                </a:solidFill>
              </a:rPr>
              <a:t>Under </a:t>
            </a:r>
            <a:r>
              <a:rPr lang="en" sz="1200" b="1">
                <a:solidFill>
                  <a:schemeClr val="dk1"/>
                </a:solidFill>
              </a:rPr>
              <a:t>MY COLLEGES</a:t>
            </a:r>
            <a:r>
              <a:rPr lang="en" sz="1200">
                <a:solidFill>
                  <a:schemeClr val="dk1"/>
                </a:solidFill>
              </a:rPr>
              <a:t>, you will be able to access the Colleges you are following, applying, and applied to.</a:t>
            </a:r>
            <a:endParaRPr sz="1200">
              <a:solidFill>
                <a:schemeClr val="dk1"/>
              </a:solidFill>
            </a:endParaRPr>
          </a:p>
          <a:p>
            <a:pPr marL="0" lvl="0" indent="0" algn="just" rtl="0">
              <a:spcBef>
                <a:spcPts val="0"/>
              </a:spcBef>
              <a:spcAft>
                <a:spcPts val="0"/>
              </a:spcAft>
              <a:buNone/>
            </a:pPr>
            <a:endParaRPr sz="1200">
              <a:solidFill>
                <a:schemeClr val="dk1"/>
              </a:solidFill>
            </a:endParaRPr>
          </a:p>
          <a:p>
            <a:pPr marL="0" lvl="0" indent="0" algn="just" rtl="0">
              <a:spcBef>
                <a:spcPts val="0"/>
              </a:spcBef>
              <a:spcAft>
                <a:spcPts val="0"/>
              </a:spcAft>
              <a:buClr>
                <a:schemeClr val="dk1"/>
              </a:buClr>
              <a:buSzPts val="1100"/>
              <a:buFont typeface="Arial"/>
              <a:buNone/>
            </a:pPr>
            <a:r>
              <a:rPr lang="en" sz="1200" b="1">
                <a:solidFill>
                  <a:schemeClr val="dk1"/>
                </a:solidFill>
                <a:highlight>
                  <a:srgbClr val="00FF00"/>
                </a:highlight>
              </a:rPr>
              <a:t>This is the area in Scoir where you will be communicating electronically with your school counselor</a:t>
            </a:r>
            <a:r>
              <a:rPr lang="en" sz="1200">
                <a:solidFill>
                  <a:schemeClr val="dk1"/>
                </a:solidFill>
              </a:rPr>
              <a:t> - this is where you will tell your school counselor which colleges you are applying to and which admissions decision you are applying under (for example: early action or regular decision).  Of course, you should also follow in person with your school counselor as well!</a:t>
            </a:r>
            <a:endParaRPr sz="1200">
              <a:solidFill>
                <a:schemeClr val="dk1"/>
              </a:solidFill>
            </a:endParaRPr>
          </a:p>
          <a:p>
            <a:pPr marL="0" lvl="0" indent="0" algn="just" rtl="0">
              <a:spcBef>
                <a:spcPts val="0"/>
              </a:spcBef>
              <a:spcAft>
                <a:spcPts val="0"/>
              </a:spcAft>
              <a:buClr>
                <a:schemeClr val="dk1"/>
              </a:buClr>
              <a:buSzPts val="1100"/>
              <a:buFont typeface="Arial"/>
              <a:buNone/>
            </a:pPr>
            <a:endParaRPr sz="1200">
              <a:solidFill>
                <a:schemeClr val="dk1"/>
              </a:solidFill>
            </a:endParaRPr>
          </a:p>
          <a:p>
            <a:pPr marL="0" lvl="0" indent="0" algn="just" rtl="0">
              <a:spcBef>
                <a:spcPts val="0"/>
              </a:spcBef>
              <a:spcAft>
                <a:spcPts val="0"/>
              </a:spcAft>
              <a:buNone/>
            </a:pPr>
            <a:r>
              <a:rPr lang="en" sz="1200">
                <a:solidFill>
                  <a:schemeClr val="dk1"/>
                </a:solidFill>
              </a:rPr>
              <a:t>If you don’t add colleges to Scoir, your school counselor does not know you are applying there.</a:t>
            </a:r>
            <a:endParaRPr sz="1200">
              <a:solidFill>
                <a:schemeClr val="dk1"/>
              </a:solidFill>
            </a:endParaRPr>
          </a:p>
          <a:p>
            <a:pPr marL="0" lvl="0" indent="0" algn="l" rtl="0">
              <a:spcBef>
                <a:spcPts val="1300"/>
              </a:spcBef>
              <a:spcAft>
                <a:spcPts val="0"/>
              </a:spcAft>
              <a:buNone/>
            </a:pPr>
            <a:r>
              <a:rPr lang="en" sz="1200">
                <a:solidFill>
                  <a:srgbClr val="222222"/>
                </a:solidFill>
              </a:rPr>
              <a:t>You do not “request transcripts” in Scoir. Moving a college to the Applying or Applied column of your My Colleges list will trigger the request on your behalf to your counselor in Scoir automatically.</a:t>
            </a:r>
            <a:endParaRPr sz="1200">
              <a:solidFill>
                <a:srgbClr val="222222"/>
              </a:solidFill>
            </a:endParaRPr>
          </a:p>
          <a:p>
            <a:pPr marL="457200" lvl="0" indent="-304800" algn="l" rtl="0">
              <a:spcBef>
                <a:spcPts val="1300"/>
              </a:spcBef>
              <a:spcAft>
                <a:spcPts val="0"/>
              </a:spcAft>
              <a:buClr>
                <a:srgbClr val="222222"/>
              </a:buClr>
              <a:buSzPts val="1200"/>
              <a:buFont typeface="Montserrat"/>
              <a:buAutoNum type="arabicPeriod"/>
            </a:pPr>
            <a:r>
              <a:rPr lang="en" sz="1200">
                <a:solidFill>
                  <a:srgbClr val="222222"/>
                </a:solidFill>
              </a:rPr>
              <a:t>From the main navigation page on Scoir, go to </a:t>
            </a:r>
            <a:r>
              <a:rPr lang="en" sz="1200" b="1">
                <a:solidFill>
                  <a:srgbClr val="222222"/>
                </a:solidFill>
              </a:rPr>
              <a:t>My Colleges</a:t>
            </a:r>
            <a:endParaRPr sz="1200" b="1">
              <a:solidFill>
                <a:srgbClr val="222222"/>
              </a:solidFill>
            </a:endParaRPr>
          </a:p>
          <a:p>
            <a:pPr marL="457200" lvl="0" indent="-304800" algn="l" rtl="0">
              <a:spcBef>
                <a:spcPts val="0"/>
              </a:spcBef>
              <a:spcAft>
                <a:spcPts val="0"/>
              </a:spcAft>
              <a:buClr>
                <a:srgbClr val="222222"/>
              </a:buClr>
              <a:buSzPts val="1200"/>
              <a:buFont typeface="Montserrat"/>
              <a:buAutoNum type="arabicPeriod"/>
            </a:pPr>
            <a:r>
              <a:rPr lang="en" sz="1200">
                <a:solidFill>
                  <a:srgbClr val="222222"/>
                </a:solidFill>
              </a:rPr>
              <a:t>Navigate to your </a:t>
            </a:r>
            <a:r>
              <a:rPr lang="en" sz="1200" b="1">
                <a:solidFill>
                  <a:srgbClr val="222222"/>
                </a:solidFill>
              </a:rPr>
              <a:t>Following</a:t>
            </a:r>
            <a:r>
              <a:rPr lang="en" sz="1200">
                <a:solidFill>
                  <a:srgbClr val="222222"/>
                </a:solidFill>
              </a:rPr>
              <a:t> column. Click on the college you are Applying or have Applied to, and move/drag it to the appropriate column. Or, you can click the +Add a College button to add a college if it is not already in your Following column.</a:t>
            </a:r>
            <a:endParaRPr sz="1200">
              <a:solidFill>
                <a:srgbClr val="222222"/>
              </a:solidFill>
            </a:endParaRPr>
          </a:p>
          <a:p>
            <a:pPr marL="457200" lvl="0" indent="-304800" algn="l" rtl="0">
              <a:spcBef>
                <a:spcPts val="0"/>
              </a:spcBef>
              <a:spcAft>
                <a:spcPts val="0"/>
              </a:spcAft>
              <a:buClr>
                <a:srgbClr val="222222"/>
              </a:buClr>
              <a:buSzPts val="1200"/>
              <a:buAutoNum type="arabicPeriod"/>
            </a:pPr>
            <a:r>
              <a:rPr lang="en" sz="1200">
                <a:solidFill>
                  <a:srgbClr val="222222"/>
                </a:solidFill>
              </a:rPr>
              <a:t>Once you move the college to the Applying or Applied column, you will be prompted to provide additional information, including Application Method (select Common App if you applied with Common App) and Deadline.</a:t>
            </a:r>
            <a:endParaRPr sz="1200">
              <a:solidFill>
                <a:srgbClr val="222222"/>
              </a:solidFill>
            </a:endParaRPr>
          </a:p>
          <a:p>
            <a:pPr marL="457200" lvl="0" indent="-304800" algn="l" rtl="0">
              <a:spcBef>
                <a:spcPts val="0"/>
              </a:spcBef>
              <a:spcAft>
                <a:spcPts val="0"/>
              </a:spcAft>
              <a:buClr>
                <a:srgbClr val="222222"/>
              </a:buClr>
              <a:buSzPts val="1200"/>
              <a:buAutoNum type="arabicPeriod"/>
            </a:pPr>
            <a:r>
              <a:rPr lang="en" sz="1200">
                <a:solidFill>
                  <a:srgbClr val="222222"/>
                </a:solidFill>
              </a:rPr>
              <a:t>By moving this college into the Applying or Applied column, your counselor will be prompted within their Scoir accounts to send transcripts on your behalf.</a:t>
            </a:r>
            <a:endParaRPr sz="1200">
              <a:solidFill>
                <a:srgbClr val="222222"/>
              </a:solidFill>
            </a:endParaRPr>
          </a:p>
          <a:p>
            <a:pPr marL="0" lvl="0" indent="0" algn="just" rtl="0">
              <a:spcBef>
                <a:spcPts val="1300"/>
              </a:spcBef>
              <a:spcAft>
                <a:spcPts val="0"/>
              </a:spcAft>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fdab36a2d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rgbClr val="222222"/>
                </a:solidFill>
                <a:latin typeface="Montserrat"/>
                <a:ea typeface="Montserrat"/>
                <a:cs typeface="Montserrat"/>
                <a:sym typeface="Montserrat"/>
              </a:rPr>
              <a:t>Connect your Scoir and Common Application Accounts</a:t>
            </a:r>
            <a:endParaRPr sz="1200" b="1" u="sng">
              <a:solidFill>
                <a:srgbClr val="22222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200">
                <a:solidFill>
                  <a:srgbClr val="222222"/>
                </a:solidFill>
                <a:latin typeface="Montserrat"/>
                <a:ea typeface="Montserrat"/>
                <a:cs typeface="Montserrat"/>
                <a:sym typeface="Montserrat"/>
              </a:rPr>
              <a:t>Students will be prompted in their Scoir profile to connect Scoir and Common App accounts - </a:t>
            </a:r>
            <a:r>
              <a:rPr lang="en" sz="1200" i="1">
                <a:solidFill>
                  <a:srgbClr val="222222"/>
                </a:solidFill>
                <a:latin typeface="Montserrat"/>
                <a:ea typeface="Montserrat"/>
                <a:cs typeface="Montserrat"/>
                <a:sym typeface="Montserrat"/>
              </a:rPr>
              <a:t>you will need to take this action</a:t>
            </a:r>
            <a:r>
              <a:rPr lang="en" sz="1200">
                <a:solidFill>
                  <a:srgbClr val="222222"/>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p:txBody>
      </p:sp>
      <p:sp>
        <p:nvSpPr>
          <p:cNvPr id="331" name="Google Shape;331;g2fdab36a2d0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7a59ae994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rgbClr val="222222"/>
                </a:solidFill>
                <a:latin typeface="Montserrat"/>
                <a:ea typeface="Montserrat"/>
                <a:cs typeface="Montserrat"/>
                <a:sym typeface="Montserrat"/>
              </a:rPr>
              <a:t>Request Teacher LOR</a:t>
            </a:r>
            <a:endParaRPr sz="1200" b="1" u="sng">
              <a:solidFill>
                <a:srgbClr val="222222"/>
              </a:solidFill>
              <a:latin typeface="Montserrat"/>
              <a:ea typeface="Montserrat"/>
              <a:cs typeface="Montserrat"/>
              <a:sym typeface="Montserrat"/>
            </a:endParaRPr>
          </a:p>
          <a:p>
            <a:pPr marL="457200" lvl="0" indent="-304800" algn="l" rtl="0">
              <a:lnSpc>
                <a:spcPct val="125000"/>
              </a:lnSpc>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Go to My Colleges in your Scoir student account and click Docs.</a:t>
            </a:r>
            <a:endParaRPr sz="1200">
              <a:solidFill>
                <a:srgbClr val="222222"/>
              </a:solidFill>
              <a:latin typeface="Montserrat"/>
              <a:ea typeface="Montserrat"/>
              <a:cs typeface="Montserrat"/>
              <a:sym typeface="Montserrat"/>
            </a:endParaRPr>
          </a:p>
          <a:p>
            <a:pPr marL="457200" lvl="0" indent="-304800" algn="l" rtl="0">
              <a:lnSpc>
                <a:spcPct val="125000"/>
              </a:lnSpc>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Under </a:t>
            </a:r>
            <a:r>
              <a:rPr lang="en" sz="1200" i="1">
                <a:solidFill>
                  <a:srgbClr val="222222"/>
                </a:solidFill>
                <a:latin typeface="Montserrat"/>
                <a:ea typeface="Montserrat"/>
                <a:cs typeface="Montserrat"/>
                <a:sym typeface="Montserrat"/>
              </a:rPr>
              <a:t>Letters of Recommendation</a:t>
            </a:r>
            <a:r>
              <a:rPr lang="en" sz="1200">
                <a:solidFill>
                  <a:srgbClr val="222222"/>
                </a:solidFill>
                <a:latin typeface="Montserrat"/>
                <a:ea typeface="Montserrat"/>
                <a:cs typeface="Montserrat"/>
                <a:sym typeface="Montserrat"/>
              </a:rPr>
              <a:t>, click + New Request.</a:t>
            </a:r>
            <a:endParaRPr sz="1200">
              <a:solidFill>
                <a:srgbClr val="222222"/>
              </a:solidFill>
              <a:latin typeface="Montserrat"/>
              <a:ea typeface="Montserrat"/>
              <a:cs typeface="Montserrat"/>
              <a:sym typeface="Montserrat"/>
            </a:endParaRPr>
          </a:p>
          <a:p>
            <a:pPr marL="457200" lvl="0" indent="-304800" algn="l" rtl="0">
              <a:lnSpc>
                <a:spcPct val="125000"/>
              </a:lnSpc>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In the request form, begin typing in the name of the teacher and choose from the dropdown.</a:t>
            </a:r>
            <a:endParaRPr sz="1200">
              <a:solidFill>
                <a:srgbClr val="222222"/>
              </a:solidFill>
              <a:latin typeface="Montserrat"/>
              <a:ea typeface="Montserrat"/>
              <a:cs typeface="Montserrat"/>
              <a:sym typeface="Montserrat"/>
            </a:endParaRPr>
          </a:p>
          <a:p>
            <a:pPr marL="457200" lvl="0" indent="-304800" algn="l" rtl="0">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Then, choose the type of recommendation to request: </a:t>
            </a:r>
            <a:endParaRPr sz="1200">
              <a:solidFill>
                <a:srgbClr val="222222"/>
              </a:solidFill>
              <a:latin typeface="Montserrat"/>
              <a:ea typeface="Montserrat"/>
              <a:cs typeface="Montserrat"/>
              <a:sym typeface="Montserrat"/>
            </a:endParaRPr>
          </a:p>
          <a:p>
            <a:pPr marL="457200" lvl="0" indent="0" algn="l" rtl="0">
              <a:spcBef>
                <a:spcPts val="0"/>
              </a:spcBef>
              <a:spcAft>
                <a:spcPts val="0"/>
              </a:spcAft>
              <a:buNone/>
            </a:pPr>
            <a:r>
              <a:rPr lang="en" sz="1200" b="1">
                <a:solidFill>
                  <a:srgbClr val="222222"/>
                </a:solidFill>
                <a:latin typeface="Montserrat"/>
                <a:ea typeface="Montserrat"/>
                <a:cs typeface="Montserrat"/>
                <a:sym typeface="Montserrat"/>
              </a:rPr>
              <a:t>General </a:t>
            </a:r>
            <a:r>
              <a:rPr lang="en" sz="1200" b="1" i="1">
                <a:solidFill>
                  <a:srgbClr val="222222"/>
                </a:solidFill>
                <a:latin typeface="Montserrat"/>
                <a:ea typeface="Montserrat"/>
                <a:cs typeface="Montserrat"/>
                <a:sym typeface="Montserrat"/>
              </a:rPr>
              <a:t>(Recommended)</a:t>
            </a:r>
            <a:r>
              <a:rPr lang="en" sz="1200" b="1">
                <a:solidFill>
                  <a:srgbClr val="222222"/>
                </a:solidFill>
                <a:latin typeface="Montserrat"/>
                <a:ea typeface="Montserrat"/>
                <a:cs typeface="Montserrat"/>
                <a:sym typeface="Montserrat"/>
              </a:rPr>
              <a:t>: Can be used for multiple colleges</a:t>
            </a:r>
            <a:endParaRPr sz="1200" b="1">
              <a:solidFill>
                <a:srgbClr val="222222"/>
              </a:solidFill>
              <a:latin typeface="Montserrat"/>
              <a:ea typeface="Montserrat"/>
              <a:cs typeface="Montserrat"/>
              <a:sym typeface="Montserrat"/>
            </a:endParaRPr>
          </a:p>
          <a:p>
            <a:pPr marL="457200" lvl="0" indent="-228600" algn="l" rtl="0">
              <a:spcBef>
                <a:spcPts val="1200"/>
              </a:spcBef>
              <a:spcAft>
                <a:spcPts val="0"/>
              </a:spcAft>
              <a:buClr>
                <a:srgbClr val="222222"/>
              </a:buClr>
              <a:buSzPts val="1200"/>
              <a:buFont typeface="Helvetica Neue"/>
              <a:buNone/>
            </a:pPr>
            <a:r>
              <a:rPr lang="en" sz="1200">
                <a:solidFill>
                  <a:srgbClr val="222222"/>
                </a:solidFill>
                <a:latin typeface="Montserrat"/>
                <a:ea typeface="Montserrat"/>
                <a:cs typeface="Montserrat"/>
                <a:sym typeface="Montserrat"/>
              </a:rPr>
              <a:t>Lastly, add a short message, then click </a:t>
            </a:r>
            <a:r>
              <a:rPr lang="en" sz="1200" b="1">
                <a:solidFill>
                  <a:srgbClr val="222222"/>
                </a:solidFill>
                <a:latin typeface="Montserrat"/>
                <a:ea typeface="Montserrat"/>
                <a:cs typeface="Montserrat"/>
                <a:sym typeface="Montserrat"/>
              </a:rPr>
              <a:t>Submit</a:t>
            </a:r>
            <a:r>
              <a:rPr lang="en" sz="1200">
                <a:solidFill>
                  <a:srgbClr val="222222"/>
                </a:solidFill>
                <a:latin typeface="Montserrat"/>
                <a:ea typeface="Montserrat"/>
                <a:cs typeface="Montserrat"/>
                <a:sym typeface="Montserrat"/>
              </a:rPr>
              <a:t>.</a:t>
            </a:r>
            <a:endParaRPr sz="1200">
              <a:solidFill>
                <a:srgbClr val="222222"/>
              </a:solidFill>
              <a:latin typeface="Montserrat"/>
              <a:ea typeface="Montserrat"/>
              <a:cs typeface="Montserrat"/>
              <a:sym typeface="Montserrat"/>
            </a:endParaRPr>
          </a:p>
          <a:p>
            <a:pPr marL="457200" lvl="0" indent="0" algn="l" rtl="0">
              <a:lnSpc>
                <a:spcPct val="125000"/>
              </a:lnSpc>
              <a:spcBef>
                <a:spcPts val="0"/>
              </a:spcBef>
              <a:spcAft>
                <a:spcPts val="1200"/>
              </a:spcAft>
              <a:buNone/>
            </a:pPr>
            <a:endParaRPr sz="1200">
              <a:solidFill>
                <a:srgbClr val="222222"/>
              </a:solidFill>
              <a:latin typeface="Montserrat"/>
              <a:ea typeface="Montserrat"/>
              <a:cs typeface="Montserrat"/>
              <a:sym typeface="Montserrat"/>
            </a:endParaRPr>
          </a:p>
        </p:txBody>
      </p:sp>
      <p:sp>
        <p:nvSpPr>
          <p:cNvPr id="339" name="Google Shape;339;g37a59ae994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7a59ae994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latin typeface="Montserrat"/>
                <a:ea typeface="Montserrat"/>
                <a:cs typeface="Montserrat"/>
                <a:sym typeface="Montserrat"/>
              </a:rPr>
              <a:t>Students will need to go to My Colleges &gt; Docs &gt; Letters of Recommendation&gt; Manage Assignments and assign which college(s) should receive that teacher’s recommendation. </a:t>
            </a:r>
            <a:endParaRPr sz="1400">
              <a:solidFill>
                <a:schemeClr val="dk1"/>
              </a:solidFill>
              <a:latin typeface="Montserrat"/>
              <a:ea typeface="Montserrat"/>
              <a:cs typeface="Montserrat"/>
              <a:sym typeface="Montserrat"/>
            </a:endParaRPr>
          </a:p>
          <a:p>
            <a:pPr marL="0" lvl="0" indent="0" algn="l" rtl="0">
              <a:lnSpc>
                <a:spcPct val="125000"/>
              </a:lnSpc>
              <a:spcBef>
                <a:spcPts val="0"/>
              </a:spcBef>
              <a:spcAft>
                <a:spcPts val="1200"/>
              </a:spcAft>
              <a:buNone/>
            </a:pPr>
            <a:endParaRPr sz="1200">
              <a:solidFill>
                <a:srgbClr val="222222"/>
              </a:solidFill>
              <a:latin typeface="Montserrat"/>
              <a:ea typeface="Montserrat"/>
              <a:cs typeface="Montserrat"/>
              <a:sym typeface="Montserrat"/>
            </a:endParaRPr>
          </a:p>
        </p:txBody>
      </p:sp>
      <p:sp>
        <p:nvSpPr>
          <p:cNvPr id="346" name="Google Shape;346;g37a59ae994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024076e6d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355" name="Google Shape;355;g3024076e6d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f76bbaa15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Another part of this process is applying for financial aid and scholarships.  This process is done separately from the college application process and should be completed </a:t>
            </a:r>
            <a:r>
              <a:rPr lang="en" b="1" u="sng">
                <a:solidFill>
                  <a:schemeClr val="dk1"/>
                </a:solidFill>
              </a:rPr>
              <a:t>as early as possible</a:t>
            </a:r>
            <a:r>
              <a:rPr lang="en">
                <a:solidFill>
                  <a:schemeClr val="dk1"/>
                </a:solidFill>
              </a:rPr>
              <a:t>.  This is a very brief overview of this process, and I encourage you and your parents/guardians to attend our Financial Aid Night in October.</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800"/>
              <a:buFont typeface="Arial"/>
              <a:buNone/>
            </a:pPr>
            <a:r>
              <a:rPr lang="en">
                <a:solidFill>
                  <a:schemeClr val="dk1"/>
                </a:solidFill>
              </a:rPr>
              <a:t>To receive any type of financial aid, including grants, loans, work study, and some scholarships you must complete the FAFSA online at fafsa.gov. </a:t>
            </a:r>
            <a:endParaRPr>
              <a:solidFill>
                <a:schemeClr val="dk1"/>
              </a:solidFill>
            </a:endParaRPr>
          </a:p>
          <a:p>
            <a:pPr marL="0" lvl="0" indent="0" algn="l" rtl="0">
              <a:spcBef>
                <a:spcPts val="0"/>
              </a:spcBef>
              <a:spcAft>
                <a:spcPts val="0"/>
              </a:spcAft>
              <a:buClr>
                <a:schemeClr val="dk1"/>
              </a:buClr>
              <a:buSzPts val="18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360" name="Google Shape;360;g2f76bbaa150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023909563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solidFill>
                  <a:schemeClr val="dk1"/>
                </a:solidFill>
              </a:rPr>
              <a:t>Please open the Life After High School Planning Guide</a:t>
            </a:r>
            <a:endParaRPr>
              <a:solidFill>
                <a:schemeClr val="dk1"/>
              </a:solidFill>
            </a:endParaRPr>
          </a:p>
        </p:txBody>
      </p:sp>
      <p:sp>
        <p:nvSpPr>
          <p:cNvPr id="83" name="Google Shape;83;g3023909563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7a59ae994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a:solidFill>
                  <a:schemeClr val="dk1"/>
                </a:solidFill>
              </a:rPr>
              <a:t>Some private colleges may also require the CSS Profile form in addition to the FAFSA, which is available on collegeboard.org (fees apply to submit this form). It is the student’s responsibility to check to see if your colleges require this form and to keep track of all financial aid deadlines. Submit all financial aid documents as soon as possible  – </a:t>
            </a:r>
            <a:r>
              <a:rPr lang="en" b="1" u="sng">
                <a:solidFill>
                  <a:schemeClr val="dk1"/>
                </a:solidFill>
              </a:rPr>
              <a:t>do not wait</a:t>
            </a:r>
            <a:r>
              <a:rPr lang="en">
                <a:solidFill>
                  <a:schemeClr val="dk1"/>
                </a:solidFill>
              </a:rPr>
              <a:t> until the financial aid deadlines listed by your colleges.</a:t>
            </a:r>
            <a:endParaRPr>
              <a:solidFill>
                <a:schemeClr val="dk1"/>
              </a:solidFill>
            </a:endParaRPr>
          </a:p>
          <a:p>
            <a:pPr marL="0" lvl="0" indent="0" algn="l" rtl="0">
              <a:spcBef>
                <a:spcPts val="0"/>
              </a:spcBef>
              <a:spcAft>
                <a:spcPts val="0"/>
              </a:spcAft>
              <a:buClr>
                <a:schemeClr val="dk1"/>
              </a:buClr>
              <a:buSzPts val="1800"/>
              <a:buFont typeface="Arial"/>
              <a:buNone/>
            </a:pPr>
            <a:endParaRPr>
              <a:solidFill>
                <a:schemeClr val="dk1"/>
              </a:solidFill>
            </a:endParaRPr>
          </a:p>
          <a:p>
            <a:pPr marL="0" lvl="0" indent="0" algn="l" rtl="0">
              <a:spcBef>
                <a:spcPts val="0"/>
              </a:spcBef>
              <a:spcAft>
                <a:spcPts val="0"/>
              </a:spcAft>
              <a:buClr>
                <a:schemeClr val="dk1"/>
              </a:buClr>
              <a:buSzPts val="1800"/>
              <a:buFont typeface="Arial"/>
              <a:buNone/>
            </a:pPr>
            <a:r>
              <a:rPr lang="en">
                <a:solidFill>
                  <a:schemeClr val="dk1"/>
                </a:solidFill>
              </a:rPr>
              <a:t>You will also have the chance to apply for our Honors Night Scholarships this February if you have a 2.5 GPA or higher, attended LHS during your junior &amp; senior year, and plan to attend a 2 or 4 yr. college after graduation.  More information will be provided as we get closer to that time.</a:t>
            </a:r>
            <a:endParaRPr>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solidFill>
                <a:schemeClr val="dk1"/>
              </a:solidFill>
            </a:endParaRPr>
          </a:p>
        </p:txBody>
      </p:sp>
      <p:sp>
        <p:nvSpPr>
          <p:cNvPr id="368" name="Google Shape;368;g37a59ae994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f76bbaa15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There are many resources available to help you with financial aid.  Please visit the MEFA website for webinars and more information. You can even schedule a 1 on 1 individual virtual meeting with a MEFA Financial Aid counselor to help you and your families throughout the financial aid process.  MEFA is completely free to Massachusetts residents.</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Another great resource right here in LHS is TRiO and Gear Up.  If you are a part of the TRiO/Gear Up program, you can complete your FAFSA with your advisor during the school day.  If you want to join the program, stop by their offices near Student Support Services to pick up an application.  </a:t>
            </a:r>
            <a:endParaRPr/>
          </a:p>
        </p:txBody>
      </p:sp>
      <p:sp>
        <p:nvSpPr>
          <p:cNvPr id="375" name="Google Shape;375;g2f76bbaa15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047827d91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endParaRPr>
          </a:p>
        </p:txBody>
      </p:sp>
      <p:sp>
        <p:nvSpPr>
          <p:cNvPr id="382" name="Google Shape;382;g3047827d91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023909563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388" name="Google Shape;388;g3023909563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023909563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r>
              <a:rPr lang="en" sz="1200">
                <a:solidFill>
                  <a:schemeClr val="dk1"/>
                </a:solidFill>
              </a:rPr>
              <a:t>Depending on your career goal, you may want to look into the certificate programs at community colleges. </a:t>
            </a:r>
            <a:endParaRPr sz="12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sz="1200">
              <a:solidFill>
                <a:schemeClr val="dk1"/>
              </a:solidFill>
            </a:endParaRPr>
          </a:p>
          <a:p>
            <a:pPr marL="0" lvl="0" indent="0" algn="just" rtl="0">
              <a:lnSpc>
                <a:spcPct val="90000"/>
              </a:lnSpc>
              <a:spcBef>
                <a:spcPts val="0"/>
              </a:spcBef>
              <a:spcAft>
                <a:spcPts val="0"/>
              </a:spcAft>
              <a:buClr>
                <a:schemeClr val="dk1"/>
              </a:buClr>
              <a:buSzPts val="1400"/>
              <a:buFont typeface="Arial"/>
              <a:buNone/>
            </a:pPr>
            <a:r>
              <a:rPr lang="en" sz="1200">
                <a:solidFill>
                  <a:schemeClr val="dk1"/>
                </a:solidFill>
              </a:rPr>
              <a:t>Middlesex Community College, for example, offers 27 certificate programs, for careers such as Dental Assisting and Medical Coding and Billing. Certificate programs can be completed within 9 months to a year. </a:t>
            </a:r>
            <a:endParaRPr/>
          </a:p>
        </p:txBody>
      </p:sp>
      <p:sp>
        <p:nvSpPr>
          <p:cNvPr id="395" name="Google Shape;395;g3023909563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02390956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If you are interested in a career in the trades, this will require additional training after high school for each particular trade or “vocational career”.  In order to become licensed in the field of interest, you will complete initial training, an apprenticeship (paid work experience), and continued training.</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Our local vocational high schools offer grant funded (free) initial training that is 6-8 weeks, 4 days per week full time for eligible students.  In order to participate in this training, you will need to reach out to the Vocational School and / or MassHire office directly to enroll.  Once enrolled and the training has begun, you will work with MassHire to build your resume and get a job as an apprentice in the field so that you will begin your career with reliable income, benefits and time off.</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
            </a:r>
            <a:br>
              <a:rPr lang="en">
                <a:solidFill>
                  <a:schemeClr val="dk1"/>
                </a:solidFill>
              </a:rPr>
            </a:b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p>
        </p:txBody>
      </p:sp>
      <p:sp>
        <p:nvSpPr>
          <p:cNvPr id="402" name="Google Shape;402;g3023909563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058c86b39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058c86b39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5d651c7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If you have any questions about this and your standing, you should meet with your school counselor.</a:t>
            </a:r>
            <a:endParaRPr sz="1200">
              <a:solidFill>
                <a:schemeClr val="dk1"/>
              </a:solidFill>
              <a:latin typeface="Calibri"/>
              <a:ea typeface="Calibri"/>
              <a:cs typeface="Calibri"/>
              <a:sym typeface="Calibri"/>
            </a:endParaRPr>
          </a:p>
        </p:txBody>
      </p:sp>
      <p:sp>
        <p:nvSpPr>
          <p:cNvPr id="90" name="Google Shape;90;g2f75d651c7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f75d651c7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a:solidFill>
                  <a:schemeClr val="dk1"/>
                </a:solidFill>
              </a:rPr>
              <a:t>You will hear us speaking a lot about the 2 and 4 year college process because of deadlines and the requirements to apply to college.  </a:t>
            </a:r>
            <a:endParaRPr>
              <a:solidFill>
                <a:schemeClr val="dk1"/>
              </a:solidFill>
            </a:endParaRPr>
          </a:p>
          <a:p>
            <a:pPr marL="0" lvl="0" indent="0" algn="just" rtl="0">
              <a:spcBef>
                <a:spcPts val="0"/>
              </a:spcBef>
              <a:spcAft>
                <a:spcPts val="0"/>
              </a:spcAft>
              <a:buClr>
                <a:schemeClr val="dk1"/>
              </a:buClr>
              <a:buSzPts val="1800"/>
              <a:buFont typeface="Arial"/>
              <a:buNone/>
            </a:pPr>
            <a:endParaRPr>
              <a:solidFill>
                <a:schemeClr val="dk1"/>
              </a:solidFill>
            </a:endParaRPr>
          </a:p>
          <a:p>
            <a:pPr marL="0" lvl="0" indent="0" algn="just" rtl="0">
              <a:spcBef>
                <a:spcPts val="0"/>
              </a:spcBef>
              <a:spcAft>
                <a:spcPts val="0"/>
              </a:spcAft>
              <a:buClr>
                <a:schemeClr val="dk1"/>
              </a:buClr>
              <a:buSzPts val="1800"/>
              <a:buFont typeface="Arial"/>
              <a:buNone/>
            </a:pPr>
            <a:r>
              <a:rPr lang="en">
                <a:solidFill>
                  <a:schemeClr val="dk1"/>
                </a:solidFill>
              </a:rPr>
              <a:t>However, College and Career Center will be hosting other events, information sessions, and workshops throughout the year to help students who want to explore other paths, such as technical/trade programs, the military, and employment. Your school counselors will also discuss your plans and how to prepare for your future during your individual guidance meetings. </a:t>
            </a:r>
            <a:endParaRPr>
              <a:solidFill>
                <a:schemeClr val="dk1"/>
              </a:solidFill>
            </a:endParaRPr>
          </a:p>
          <a:p>
            <a:pPr marL="0" lvl="0" indent="0" algn="just" rtl="0">
              <a:spcBef>
                <a:spcPts val="0"/>
              </a:spcBef>
              <a:spcAft>
                <a:spcPts val="0"/>
              </a:spcAft>
              <a:buClr>
                <a:schemeClr val="dk1"/>
              </a:buClr>
              <a:buSzPts val="1800"/>
              <a:buFont typeface="Arial"/>
              <a:buNone/>
            </a:pPr>
            <a:endParaRPr>
              <a:solidFill>
                <a:schemeClr val="dk1"/>
              </a:solidFill>
            </a:endParaRPr>
          </a:p>
          <a:p>
            <a:pPr marL="0" lvl="0" indent="0" algn="just" rtl="0">
              <a:spcBef>
                <a:spcPts val="0"/>
              </a:spcBef>
              <a:spcAft>
                <a:spcPts val="0"/>
              </a:spcAft>
              <a:buClr>
                <a:schemeClr val="dk1"/>
              </a:buClr>
              <a:buSzPts val="1800"/>
              <a:buFont typeface="Arial"/>
              <a:buNone/>
            </a:pPr>
            <a:r>
              <a:rPr lang="en">
                <a:solidFill>
                  <a:schemeClr val="dk1"/>
                </a:solidFill>
              </a:rPr>
              <a:t>There will be flex block workshops and other programming offered to discuss options other than college.  </a:t>
            </a:r>
            <a:endParaRPr>
              <a:solidFill>
                <a:schemeClr val="dk1"/>
              </a:solidFill>
            </a:endParaRPr>
          </a:p>
          <a:p>
            <a:pPr marL="0" lvl="0" indent="0" algn="just" rtl="0">
              <a:spcBef>
                <a:spcPts val="0"/>
              </a:spcBef>
              <a:spcAft>
                <a:spcPts val="0"/>
              </a:spcAft>
              <a:buClr>
                <a:schemeClr val="dk1"/>
              </a:buClr>
              <a:buSzPts val="1800"/>
              <a:buFont typeface="Arial"/>
              <a:buNone/>
            </a:pPr>
            <a:endParaRPr/>
          </a:p>
        </p:txBody>
      </p:sp>
      <p:sp>
        <p:nvSpPr>
          <p:cNvPr id="99" name="Google Shape;99;g2f75d651c7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055b3995e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endParaRPr/>
          </a:p>
        </p:txBody>
      </p:sp>
      <p:sp>
        <p:nvSpPr>
          <p:cNvPr id="110" name="Google Shape;110;g3055b3995e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02265f723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None/>
            </a:pP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p>
        </p:txBody>
      </p:sp>
      <p:sp>
        <p:nvSpPr>
          <p:cNvPr id="124" name="Google Shape;124;g302265f723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f75d651c7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000"/>
              <a:buFont typeface="Arial"/>
              <a:buNone/>
            </a:pPr>
            <a:r>
              <a:rPr lang="en">
                <a:solidFill>
                  <a:schemeClr val="dk1"/>
                </a:solidFill>
              </a:rPr>
              <a:t>2 year colleges, like Middlesex Community College and Northern Essex Community College, offer Associate’s Degrees to anyone who has a high school diploma or HiSET. </a:t>
            </a: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a:solidFill>
                  <a:schemeClr val="dk1"/>
                </a:solidFill>
              </a:rPr>
              <a:t>This is a great option because anyone can go to college. It does not matter what your GPA is and they do not require SATs, letters of recommendation or essays.  However: some programs like Nursing are competitive and will have additional requirements.  </a:t>
            </a: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solidFill>
                <a:schemeClr val="dk1"/>
              </a:solidFill>
            </a:endParaRPr>
          </a:p>
          <a:p>
            <a:pPr marL="0" lvl="0" indent="0" algn="just" rtl="0">
              <a:lnSpc>
                <a:spcPct val="90000"/>
              </a:lnSpc>
              <a:spcBef>
                <a:spcPts val="0"/>
              </a:spcBef>
              <a:spcAft>
                <a:spcPts val="0"/>
              </a:spcAft>
              <a:buNone/>
            </a:pPr>
            <a:r>
              <a:rPr lang="en">
                <a:solidFill>
                  <a:schemeClr val="dk1"/>
                </a:solidFill>
              </a:rPr>
              <a:t>You will simply complete the application online and request a transcript to be sent.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p>
        </p:txBody>
      </p:sp>
      <p:sp>
        <p:nvSpPr>
          <p:cNvPr id="132" name="Google Shape;132;g2f75d651c7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6060" y="457200"/>
            <a:ext cx="7429500" cy="14289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856060" y="2000249"/>
            <a:ext cx="7429500" cy="2343300"/>
          </a:xfrm>
          <a:prstGeom prst="rect">
            <a:avLst/>
          </a:prstGeom>
          <a:noFill/>
          <a:ln>
            <a:noFill/>
          </a:ln>
        </p:spPr>
        <p:txBody>
          <a:bodyPr spcFirstLastPara="1" wrap="square" lIns="68575" tIns="34275" rIns="68575" bIns="34275" anchor="ctr" anchorCtr="0">
            <a:normAutofit/>
          </a:bodyPr>
          <a:lstStyle>
            <a:lvl1pPr marL="457200" lvl="0" indent="-317500" algn="l">
              <a:lnSpc>
                <a:spcPct val="100000"/>
              </a:lnSpc>
              <a:spcBef>
                <a:spcPts val="3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SzPts val="1400"/>
              <a:buChar char="•"/>
              <a:defRPr/>
            </a:lvl6pPr>
            <a:lvl7pPr marL="3200400" lvl="6" indent="-317500" algn="l">
              <a:lnSpc>
                <a:spcPct val="100000"/>
              </a:lnSpc>
              <a:spcBef>
                <a:spcPts val="500"/>
              </a:spcBef>
              <a:spcAft>
                <a:spcPts val="0"/>
              </a:spcAft>
              <a:buSzPts val="1400"/>
              <a:buChar char="•"/>
              <a:defRPr/>
            </a:lvl7pPr>
            <a:lvl8pPr marL="3657600" lvl="7" indent="-317500" algn="l">
              <a:lnSpc>
                <a:spcPct val="100000"/>
              </a:lnSpc>
              <a:spcBef>
                <a:spcPts val="500"/>
              </a:spcBef>
              <a:spcAft>
                <a:spcPts val="0"/>
              </a:spcAft>
              <a:buSzPts val="1400"/>
              <a:buChar char="•"/>
              <a:defRPr/>
            </a:lvl8pPr>
            <a:lvl9pPr marL="4114800" lvl="8" indent="-317500" algn="l">
              <a:lnSpc>
                <a:spcPct val="100000"/>
              </a:lnSpc>
              <a:spcBef>
                <a:spcPts val="500"/>
              </a:spcBef>
              <a:spcAft>
                <a:spcPts val="500"/>
              </a:spcAft>
              <a:buSzPts val="1400"/>
              <a:buChar char="•"/>
              <a:defRPr/>
            </a:lvl9pPr>
          </a:lstStyle>
          <a:p>
            <a:endParaRPr/>
          </a:p>
        </p:txBody>
      </p:sp>
      <p:sp>
        <p:nvSpPr>
          <p:cNvPr id="53" name="Google Shape;53;p13"/>
          <p:cNvSpPr txBox="1">
            <a:spLocks noGrp="1"/>
          </p:cNvSpPr>
          <p:nvPr>
            <p:ph type="dt" idx="10"/>
          </p:nvPr>
        </p:nvSpPr>
        <p:spPr>
          <a:xfrm>
            <a:off x="6628209" y="4412456"/>
            <a:ext cx="1200300" cy="2739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856059" y="4412456"/>
            <a:ext cx="56580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7885509" y="4412456"/>
            <a:ext cx="413400" cy="2739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masscc.org/masseducate/"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s://www.mass.gov/info-details/massachusetts-application-for-state-financial-aid-masfa" TargetMode="External"/><Relationship Id="rId5" Type="http://schemas.openxmlformats.org/officeDocument/2006/relationships/hyperlink" Target="https://studentaid.gov/" TargetMode="External"/><Relationship Id="rId4" Type="http://schemas.openxmlformats.org/officeDocument/2006/relationships/hyperlink" Target="https://masscc.org/freecommunitycolleg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edu/osfa/programs/massgrantplus.asp"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bridgew.edu/cost-aid/bridgewater-commitm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now.tufts.edu/2025/09/09/tufts-will-be-tuition-free-us-families-earning-less-150000"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www.brandeis.edu/student-financial-services/commitment/" TargetMode="External"/><Relationship Id="rId5" Type="http://schemas.openxmlformats.org/officeDocument/2006/relationships/hyperlink" Target="https://srfs.upenn.edu/quaker-commitment" TargetMode="External"/><Relationship Id="rId4" Type="http://schemas.openxmlformats.org/officeDocument/2006/relationships/hyperlink" Target="https://college.harvard.edu/admissions/why-harvard/affordabilit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uml.edu/admissions/apply/standards.aspx"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nces.ed.gov/collegenavigator/?id=16498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pply.commonapp.org/login"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s://web3.ncaa.org/ecwr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mmonapp.org/"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hyperlink" Target="https://docs.google.com/document/d/1ggHf18lDPJ5mJVSiTKnrN0CuuCtwQH16cXzowo5Z0Jk/edit?tab=t.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vy7JYNhOWwKvQC1CSNsZZ164u6Xpdt01JCS2dcFhSws/edit?usp=sharing"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vy7JYNhOWwKvQC1CSNsZZ164u6Xpdt01JCS2dcFhSws/edit?usp=sharing"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hyperlink" Target="https://www.collegeboard.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airtest.org/"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hyperlink" Target="https://www.uml.edu/admissions/apply/no-test-option-faq.aspx" TargetMode="External"/><Relationship Id="rId4" Type="http://schemas.openxmlformats.org/officeDocument/2006/relationships/hyperlink" Target="https://www.bu.edu/admissions/apply/first-year/test-polic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K1PobLzACQNPA67v3Dv_IgNJZMccUIHcvvoVyTuDYhw/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app.scoir.com/signup/student?hsid=221218"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document/d/1vy7JYNhOWwKvQC1CSNsZZ164u6Xpdt01JCS2dcFhSws/edit?usp=sharing"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studentaid.gov/h/apply-for-aid/fafsa"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24.jpg"/><Relationship Id="rId5" Type="http://schemas.openxmlformats.org/officeDocument/2006/relationships/hyperlink" Target="http://www.youtube.com/watch?v=NmEP38x-1Z8" TargetMode="External"/><Relationship Id="rId4" Type="http://schemas.openxmlformats.org/officeDocument/2006/relationships/hyperlink" Target="http://studentaid.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presentation/d/17hPm-7qEUij5q9lIoBumvwWSPeKDs28aBJBmSGpyuLI/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cssprofile.collegeboard.org/"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collegeboard.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mefa.org/" TargetMode="External"/><Relationship Id="rId7" Type="http://schemas.openxmlformats.org/officeDocument/2006/relationships/hyperlink" Target="https://www.middlesex.edu/financialaid/fafsaassistance.html"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s://www.mefa.org/webinar/fafsa-festival-fall-2025/" TargetMode="External"/><Relationship Id="rId5" Type="http://schemas.openxmlformats.org/officeDocument/2006/relationships/hyperlink" Target="https://www.mefa.org/webinar/financial-aid-101-in-spanish-ayuda-economica-para-la-universidad-101-2025/" TargetMode="External"/><Relationship Id="rId4" Type="http://schemas.openxmlformats.org/officeDocument/2006/relationships/hyperlink" Target="https://www.mefa.org/webinar/financial-aid-101-2025-2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spreadsheets/d/1oxTi1gSSYUvfxtsg4NJqFDbQuAJa0ZPT/edit?usp=sharing&amp;ouid=111352789620957396073&amp;rtpof=true&amp;sd=true"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document/d/12QRtV81pzXZ1NXKmqV_FBP55Gh4q5cCTJ2xAukqRhY0/edit"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mass.edu/masstransfer/"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431825" y="152400"/>
            <a:ext cx="6280359" cy="48387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42"/>
        <p:cNvGrpSpPr/>
        <p:nvPr/>
      </p:nvGrpSpPr>
      <p:grpSpPr>
        <a:xfrm>
          <a:off x="0" y="0"/>
          <a:ext cx="0" cy="0"/>
          <a:chOff x="0" y="0"/>
          <a:chExt cx="0" cy="0"/>
        </a:xfrm>
      </p:grpSpPr>
      <p:cxnSp>
        <p:nvCxnSpPr>
          <p:cNvPr id="143" name="Google Shape;143;p2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44" name="Google Shape;144;p23"/>
          <p:cNvSpPr txBox="1"/>
          <p:nvPr/>
        </p:nvSpPr>
        <p:spPr>
          <a:xfrm>
            <a:off x="514350" y="437525"/>
            <a:ext cx="6568200" cy="71558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3100" b="1" u="sng">
                <a:solidFill>
                  <a:schemeClr val="hlink"/>
                </a:solidFill>
                <a:latin typeface="Hanuman" panose="02020502060506020304" pitchFamily="18" charset="0"/>
                <a:ea typeface="Playfair Display"/>
                <a:cs typeface="Hanuman" panose="02020502060506020304" pitchFamily="18" charset="0"/>
                <a:sym typeface="Playfair Display"/>
                <a:hlinkClick r:id="rId3"/>
              </a:rPr>
              <a:t>MassEducate</a:t>
            </a:r>
          </a:p>
        </p:txBody>
      </p:sp>
      <p:sp>
        <p:nvSpPr>
          <p:cNvPr id="145" name="Google Shape;145;p23"/>
          <p:cNvSpPr txBox="1"/>
          <p:nvPr/>
        </p:nvSpPr>
        <p:spPr>
          <a:xfrm>
            <a:off x="502150" y="1110050"/>
            <a:ext cx="8565600" cy="32853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km-KH" sz="1700" b="1">
                <a:solidFill>
                  <a:schemeClr val="lt1"/>
                </a:solidFill>
                <a:latin typeface="Hanuman" panose="02020502060506020304" pitchFamily="18" charset="0"/>
                <a:ea typeface="Montserrat"/>
                <a:cs typeface="Hanuman" panose="02020502060506020304" pitchFamily="18" charset="0"/>
                <a:sym typeface="Montserrat"/>
              </a:rPr>
              <a:t>មហាវិទ្យាល័យសហគមន៍ឥតគិតថ្លៃមាននៅទីនេះ។</a:t>
            </a:r>
          </a:p>
          <a:p>
            <a:pPr marL="457200" lvl="0" indent="0" algn="l" rtl="0">
              <a:lnSpc>
                <a:spcPct val="115000"/>
              </a:lnSpc>
              <a:spcBef>
                <a:spcPts val="400"/>
              </a:spcBef>
              <a:spcAft>
                <a:spcPts val="0"/>
              </a:spcAft>
              <a:buClr>
                <a:schemeClr val="dk1"/>
              </a:buClr>
              <a:buSzPts val="1100"/>
              <a:buFont typeface="Arial"/>
              <a:buNone/>
            </a:pPr>
            <a:r>
              <a:rPr lang="km-KH" sz="1700" i="1">
                <a:solidFill>
                  <a:schemeClr val="lt1"/>
                </a:solidFill>
                <a:latin typeface="Hanuman" panose="02020502060506020304" pitchFamily="18" charset="0"/>
                <a:ea typeface="Montserrat Medium"/>
                <a:cs typeface="Hanuman" panose="02020502060506020304" pitchFamily="18" charset="0"/>
                <a:sym typeface="Montserrat Medium"/>
              </a:rPr>
              <a:t>មិនថាអាយុ ឬប្រាក់ចំណូលរបស់អ្នកប៉ុន្មាននោះទេ៖ មហាវិទ្យាល័យសហគមន៍ឥឡូវឥតគិតថ្លៃនោះទេនៅរដ្ឋ Massachusetts!</a:t>
            </a:r>
          </a:p>
          <a:p>
            <a:pPr marL="0" lvl="0" indent="0" algn="l" rtl="0">
              <a:lnSpc>
                <a:spcPct val="115000"/>
              </a:lnSpc>
              <a:spcBef>
                <a:spcPts val="1800"/>
              </a:spcBef>
              <a:spcAft>
                <a:spcPts val="0"/>
              </a:spcAft>
              <a:buClr>
                <a:schemeClr val="dk1"/>
              </a:buClr>
              <a:buSzPts val="1100"/>
              <a:buFont typeface="Arial"/>
              <a:buNone/>
            </a:pPr>
            <a:r>
              <a:rPr lang="km-KH" sz="1700">
                <a:solidFill>
                  <a:schemeClr val="lt1"/>
                </a:solidFill>
                <a:latin typeface="Hanuman" panose="02020502060506020304" pitchFamily="18" charset="0"/>
                <a:ea typeface="Montserrat Medium"/>
                <a:cs typeface="Hanuman" panose="02020502060506020304" pitchFamily="18" charset="0"/>
                <a:sym typeface="Montserrat Medium"/>
              </a:rPr>
              <a:t>កម្មវិធី MassEducate អនុញ្ញាតឱ្យអ្នករស់នៅ Massachusetts ទាំងអស់ដែលមិនទាន់ទទួលបានសញ្ញាបត្របរិញ្ញាបត្រ ចូលរៀនមហាវិទ្យាល័យសហគមន៍ Massachusetts ដោយ</a:t>
            </a:r>
            <a:r>
              <a:rPr lang="km-KH" sz="1700" b="1">
                <a:solidFill>
                  <a:schemeClr val="lt1"/>
                </a:solidFill>
                <a:latin typeface="Hanuman" panose="02020502060506020304" pitchFamily="18" charset="0"/>
                <a:ea typeface="Montserrat"/>
                <a:cs typeface="Hanuman" panose="02020502060506020304" pitchFamily="18" charset="0"/>
                <a:sym typeface="Montserrat"/>
              </a:rPr>
              <a:t> </a:t>
            </a:r>
            <a:r>
              <a:rPr lang="km-KH" sz="1900" b="1" u="sng">
                <a:solidFill>
                  <a:schemeClr val="lt1"/>
                </a:solidFill>
                <a:latin typeface="Hanuman" panose="02020502060506020304" pitchFamily="18" charset="0"/>
                <a:ea typeface="Montserrat"/>
                <a:cs typeface="Hanuman" panose="02020502060506020304" pitchFamily="18" charset="0"/>
                <a:sym typeface="Montserrat"/>
              </a:rPr>
              <a:t>ឥតគិតថ្លៃ</a:t>
            </a:r>
            <a:r>
              <a:rPr lang="km-KH" sz="1700">
                <a:solidFill>
                  <a:schemeClr val="lt1"/>
                </a:solidFill>
                <a:latin typeface="Hanuman" panose="02020502060506020304" pitchFamily="18" charset="0"/>
                <a:ea typeface="Montserrat Medium"/>
                <a:cs typeface="Hanuman" panose="02020502060506020304" pitchFamily="18" charset="0"/>
                <a:sym typeface="Montserrat Medium"/>
              </a:rPr>
              <a:t>។</a:t>
            </a:r>
          </a:p>
          <a:p>
            <a:pPr marL="0" lvl="0" indent="0" algn="l" rtl="0">
              <a:lnSpc>
                <a:spcPct val="115000"/>
              </a:lnSpc>
              <a:spcBef>
                <a:spcPts val="1800"/>
              </a:spcBef>
              <a:spcAft>
                <a:spcPts val="0"/>
              </a:spcAft>
              <a:buClr>
                <a:schemeClr val="dk1"/>
              </a:buClr>
              <a:buSzPts val="1100"/>
              <a:buFont typeface="Arial"/>
              <a:buNone/>
            </a:pPr>
            <a:r>
              <a:rPr lang="km-KH" sz="1700">
                <a:solidFill>
                  <a:schemeClr val="lt1"/>
                </a:solidFill>
                <a:latin typeface="Hanuman" panose="02020502060506020304" pitchFamily="18" charset="0"/>
                <a:ea typeface="Montserrat Medium"/>
                <a:cs typeface="Hanuman" panose="02020502060506020304" pitchFamily="18" charset="0"/>
                <a:sym typeface="Montserrat Medium"/>
              </a:rPr>
              <a:t>សម្រាប់លក្ខខណ្ឌតម្រូវនៃសិទ្ធិទទួលបាន និងព័ត៌មានបន្ថែមទៀត៖ </a:t>
            </a:r>
            <a:r>
              <a:rPr lang="km-KH" sz="1700" u="sng">
                <a:solidFill>
                  <a:schemeClr val="hlink"/>
                </a:solidFill>
                <a:latin typeface="Hanuman" panose="02020502060506020304" pitchFamily="18" charset="0"/>
                <a:ea typeface="Montserrat Medium"/>
                <a:cs typeface="Hanuman" panose="02020502060506020304" pitchFamily="18" charset="0"/>
                <a:sym typeface="Montserrat Medium"/>
                <a:hlinkClick r:id="rId4"/>
              </a:rPr>
              <a:t>https://masscc.org/freecommunitycollege/</a:t>
            </a:r>
          </a:p>
          <a:p>
            <a:pPr marL="0" lvl="0" indent="0" algn="l" rtl="0">
              <a:lnSpc>
                <a:spcPct val="115000"/>
              </a:lnSpc>
              <a:spcBef>
                <a:spcPts val="1800"/>
              </a:spcBef>
              <a:spcAft>
                <a:spcPts val="0"/>
              </a:spcAft>
              <a:buClr>
                <a:schemeClr val="dk1"/>
              </a:buClr>
              <a:buSzPts val="1100"/>
              <a:buFont typeface="Arial"/>
              <a:buNone/>
            </a:pPr>
            <a:r>
              <a:rPr lang="km-KH" sz="1700" i="1">
                <a:solidFill>
                  <a:schemeClr val="lt1"/>
                </a:solidFill>
                <a:latin typeface="Hanuman" panose="02020502060506020304" pitchFamily="18" charset="0"/>
                <a:ea typeface="Montserrat Medium"/>
                <a:cs typeface="Hanuman" panose="02020502060506020304" pitchFamily="18" charset="0"/>
                <a:sym typeface="Montserrat Medium"/>
              </a:rPr>
              <a:t>ចំណាំ៖ អ្នកនៅតែត្រូវបញ្ចប់ </a:t>
            </a:r>
            <a:r>
              <a:rPr lang="km-KH" sz="1700" i="1" u="sng">
                <a:solidFill>
                  <a:schemeClr val="hlink"/>
                </a:solidFill>
                <a:latin typeface="Hanuman" panose="02020502060506020304" pitchFamily="18" charset="0"/>
                <a:ea typeface="Montserrat Medium"/>
                <a:cs typeface="Hanuman" panose="02020502060506020304" pitchFamily="18" charset="0"/>
                <a:sym typeface="Montserrat Medium"/>
                <a:hlinkClick r:id="rId5"/>
              </a:rPr>
              <a:t>FAFSA</a:t>
            </a:r>
            <a:r>
              <a:rPr lang="km-KH" sz="1700" i="1">
                <a:solidFill>
                  <a:schemeClr val="lt1"/>
                </a:solidFill>
                <a:latin typeface="Hanuman" panose="02020502060506020304" pitchFamily="18" charset="0"/>
                <a:ea typeface="Montserrat Medium"/>
                <a:cs typeface="Hanuman" panose="02020502060506020304" pitchFamily="18" charset="0"/>
                <a:sym typeface="Montserrat Medium"/>
              </a:rPr>
              <a:t> ឬ </a:t>
            </a:r>
            <a:r>
              <a:rPr lang="km-KH" sz="1700" i="1" u="sng">
                <a:solidFill>
                  <a:schemeClr val="hlink"/>
                </a:solidFill>
                <a:latin typeface="Hanuman" panose="02020502060506020304" pitchFamily="18" charset="0"/>
                <a:ea typeface="Montserrat Medium"/>
                <a:cs typeface="Hanuman" panose="02020502060506020304" pitchFamily="18" charset="0"/>
                <a:sym typeface="Montserrat Medium"/>
                <a:hlinkClick r:id="rId6"/>
              </a:rPr>
              <a:t>MASFA</a:t>
            </a:r>
            <a:r>
              <a:rPr lang="km-KH" sz="1700" i="1">
                <a:solidFill>
                  <a:schemeClr val="lt1"/>
                </a:solidFill>
                <a:latin typeface="Hanuman" panose="02020502060506020304" pitchFamily="18" charset="0"/>
                <a:ea typeface="Montserrat Medium"/>
                <a:cs typeface="Hanuman" panose="02020502060506020304" pitchFamily="18" charset="0"/>
                <a:sym typeface="Montserrat Medium"/>
              </a:rPr>
              <a:t>!</a:t>
            </a:r>
          </a:p>
          <a:p>
            <a:pPr marL="0" lvl="0" indent="0" algn="l" rtl="0">
              <a:spcBef>
                <a:spcPts val="1800"/>
              </a:spcBef>
              <a:spcAft>
                <a:spcPts val="0"/>
              </a:spcAft>
              <a:buNone/>
            </a:pPr>
            <a:endParaRPr sz="1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00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49"/>
        <p:cNvGrpSpPr/>
        <p:nvPr/>
      </p:nvGrpSpPr>
      <p:grpSpPr>
        <a:xfrm>
          <a:off x="0" y="0"/>
          <a:ext cx="0" cy="0"/>
          <a:chOff x="0" y="0"/>
          <a:chExt cx="0" cy="0"/>
        </a:xfrm>
      </p:grpSpPr>
      <p:cxnSp>
        <p:nvCxnSpPr>
          <p:cNvPr id="150" name="Google Shape;150;p24"/>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51" name="Google Shape;151;p24"/>
          <p:cNvSpPr txBox="1"/>
          <p:nvPr/>
        </p:nvSpPr>
        <p:spPr>
          <a:xfrm>
            <a:off x="790600" y="1685924"/>
            <a:ext cx="7815000" cy="3148075"/>
          </a:xfrm>
          <a:prstGeom prst="rect">
            <a:avLst/>
          </a:prstGeom>
          <a:noFill/>
          <a:ln>
            <a:noFill/>
          </a:ln>
        </p:spPr>
        <p:txBody>
          <a:bodyPr spcFirstLastPara="1" wrap="square" lIns="91425" tIns="91425" rIns="91425" bIns="91425" anchor="t" anchorCtr="0">
            <a:noAutofit/>
          </a:bodyPr>
          <a:lstStyle/>
          <a:p>
            <a:pPr marL="0" lvl="0" indent="0" algn="l" rtl="0">
              <a:spcBef>
                <a:spcPts val="280"/>
              </a:spcBef>
              <a:spcAft>
                <a:spcPts val="0"/>
              </a:spcAft>
              <a:buNone/>
            </a:pPr>
            <a:r>
              <a:rPr lang="km-KH" sz="2400" dirty="0">
                <a:solidFill>
                  <a:schemeClr val="lt1"/>
                </a:solidFill>
                <a:latin typeface="Hanuman" panose="02020502060506020304" pitchFamily="18" charset="0"/>
                <a:ea typeface="Montserrat Medium"/>
                <a:cs typeface="Hanuman" panose="02020502060506020304" pitchFamily="18" charset="0"/>
                <a:sym typeface="Montserrat Medium"/>
              </a:rPr>
              <a:t>វគ្គព័ត៌មាន និងដាក់ពាក្យមហាវិទ្យាល័យ MCC នឹងត្រូវធ្វើរៀងរាល់ខែក្នុងពេលអាហារថ្ងៃត្រង់នៅមជ្ឈមណ្ឌលមហាវិទ្យាល័យ និងអាជីព។</a:t>
            </a:r>
          </a:p>
          <a:p>
            <a:pPr marL="457200" lvl="0" indent="0" algn="l" rtl="0">
              <a:lnSpc>
                <a:spcPct val="115000"/>
              </a:lnSpc>
              <a:spcBef>
                <a:spcPts val="0"/>
              </a:spcBef>
              <a:spcAft>
                <a:spcPts val="0"/>
              </a:spcAft>
              <a:buClr>
                <a:schemeClr val="dk1"/>
              </a:buClr>
              <a:buSzPts val="1100"/>
              <a:buFont typeface="Arial"/>
              <a:buNone/>
            </a:pPr>
            <a:endParaRPr sz="2000" i="1" dirty="0">
              <a:solidFill>
                <a:schemeClr val="lt1"/>
              </a:solidFill>
              <a:latin typeface="Hanuman" panose="02020502060506020304" pitchFamily="18" charset="0"/>
              <a:ea typeface="Montserrat"/>
              <a:cs typeface="Hanuman" panose="02020502060506020304" pitchFamily="18" charset="0"/>
              <a:sym typeface="Montserrat"/>
            </a:endParaRPr>
          </a:p>
          <a:p>
            <a:pPr marL="457200" lvl="0" indent="0" algn="l" rtl="0">
              <a:lnSpc>
                <a:spcPct val="115000"/>
              </a:lnSpc>
              <a:spcBef>
                <a:spcPts val="0"/>
              </a:spcBef>
              <a:spcAft>
                <a:spcPts val="0"/>
              </a:spcAft>
              <a:buClr>
                <a:schemeClr val="dk1"/>
              </a:buClr>
              <a:buSzPts val="1100"/>
              <a:buFont typeface="Arial"/>
              <a:buNone/>
            </a:pPr>
            <a:r>
              <a:rPr lang="km-KH" sz="2400" i="1" dirty="0">
                <a:solidFill>
                  <a:schemeClr val="lt1"/>
                </a:solidFill>
                <a:latin typeface="Hanuman" panose="02020502060506020304" pitchFamily="18" charset="0"/>
                <a:ea typeface="Montserrat"/>
                <a:cs typeface="Hanuman" panose="02020502060506020304" pitchFamily="18" charset="0"/>
                <a:sym typeface="Montserrat"/>
              </a:rPr>
              <a:t>ថ្ងៃទី 14 ខែតុលា</a:t>
            </a:r>
          </a:p>
          <a:p>
            <a:pPr marL="457200" lvl="0" indent="0" algn="l" rtl="0">
              <a:lnSpc>
                <a:spcPct val="115000"/>
              </a:lnSpc>
              <a:spcBef>
                <a:spcPts val="0"/>
              </a:spcBef>
              <a:spcAft>
                <a:spcPts val="0"/>
              </a:spcAft>
              <a:buClr>
                <a:schemeClr val="dk1"/>
              </a:buClr>
              <a:buSzPts val="1100"/>
              <a:buFont typeface="Arial"/>
              <a:buNone/>
            </a:pPr>
            <a:r>
              <a:rPr lang="km-KH" sz="2400" i="1" dirty="0">
                <a:solidFill>
                  <a:schemeClr val="lt1"/>
                </a:solidFill>
                <a:latin typeface="Hanuman" panose="02020502060506020304" pitchFamily="18" charset="0"/>
                <a:ea typeface="Montserrat"/>
                <a:cs typeface="Hanuman" panose="02020502060506020304" pitchFamily="18" charset="0"/>
                <a:sym typeface="Montserrat"/>
              </a:rPr>
              <a:t>ថ្ងៃទី 18​ ខែវិច្ឆិកា</a:t>
            </a:r>
          </a:p>
          <a:p>
            <a:pPr marL="457200" lvl="0" indent="0" algn="l" rtl="0">
              <a:lnSpc>
                <a:spcPct val="115000"/>
              </a:lnSpc>
              <a:spcBef>
                <a:spcPts val="0"/>
              </a:spcBef>
              <a:spcAft>
                <a:spcPts val="0"/>
              </a:spcAft>
              <a:buClr>
                <a:schemeClr val="dk1"/>
              </a:buClr>
              <a:buSzPts val="1100"/>
              <a:buFont typeface="Arial"/>
              <a:buNone/>
            </a:pPr>
            <a:r>
              <a:rPr lang="km-KH" sz="2400" i="1" dirty="0">
                <a:solidFill>
                  <a:schemeClr val="lt1"/>
                </a:solidFill>
                <a:latin typeface="Hanuman" panose="02020502060506020304" pitchFamily="18" charset="0"/>
                <a:ea typeface="Montserrat"/>
                <a:cs typeface="Hanuman" panose="02020502060506020304" pitchFamily="18" charset="0"/>
                <a:sym typeface="Montserrat"/>
              </a:rPr>
              <a:t>​ថ្ងៃទី 16 ខែធ្នូ</a:t>
            </a:r>
          </a:p>
          <a:p>
            <a:pPr marL="0" lvl="0" indent="0" algn="l" rtl="0">
              <a:spcBef>
                <a:spcPts val="280"/>
              </a:spcBef>
              <a:spcAft>
                <a:spcPts val="0"/>
              </a:spcAft>
              <a:buNone/>
            </a:pPr>
            <a:endParaRPr sz="24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endParaRPr sz="24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endParaRPr sz="24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Clr>
                <a:schemeClr val="dk1"/>
              </a:buClr>
              <a:buSzPts val="1530"/>
              <a:buFont typeface="Arial"/>
              <a:buNone/>
            </a:pPr>
            <a:endParaRPr sz="2000" u="sng" dirty="0">
              <a:solidFill>
                <a:srgbClr val="D9D2E9"/>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05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7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7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8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pic>
        <p:nvPicPr>
          <p:cNvPr id="152" name="Google Shape;152;p24"/>
          <p:cNvPicPr preferRelativeResize="0"/>
          <p:nvPr/>
        </p:nvPicPr>
        <p:blipFill rotWithShape="1">
          <a:blip r:embed="rId3">
            <a:alphaModFix/>
          </a:blip>
          <a:srcRect/>
          <a:stretch/>
        </p:blipFill>
        <p:spPr>
          <a:xfrm>
            <a:off x="592225" y="120725"/>
            <a:ext cx="7989599" cy="141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56"/>
        <p:cNvGrpSpPr/>
        <p:nvPr/>
      </p:nvGrpSpPr>
      <p:grpSpPr>
        <a:xfrm>
          <a:off x="0" y="0"/>
          <a:ext cx="0" cy="0"/>
          <a:chOff x="0" y="0"/>
          <a:chExt cx="0" cy="0"/>
        </a:xfrm>
      </p:grpSpPr>
      <p:cxnSp>
        <p:nvCxnSpPr>
          <p:cNvPr id="157" name="Google Shape;157;p25"/>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58" name="Google Shape;158;p25"/>
          <p:cNvSpPr txBox="1"/>
          <p:nvPr/>
        </p:nvSpPr>
        <p:spPr>
          <a:xfrm>
            <a:off x="514350" y="437525"/>
            <a:ext cx="6568200" cy="738664"/>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Font typeface="Arial"/>
              <a:buNone/>
            </a:pPr>
            <a:r>
              <a:rPr lang="km-KH" sz="3200" b="1" u="sng">
                <a:solidFill>
                  <a:schemeClr val="lt1"/>
                </a:solidFill>
                <a:latin typeface="Hanuman" panose="02020502060506020304" pitchFamily="18" charset="0"/>
                <a:ea typeface="Century Gothic"/>
                <a:cs typeface="Hanuman" panose="02020502060506020304" pitchFamily="18" charset="0"/>
                <a:sym typeface="Century Gothic"/>
                <a:hlinkClick r:id="rId3">
                  <a:extLst>
                    <a:ext uri="{A12FA001-AC4F-418D-AE19-62706E023703}">
                      <ahyp:hlinkClr xmlns:ahyp="http://schemas.microsoft.com/office/drawing/2018/hyperlinkcolor" xmlns="" val="tx"/>
                    </a:ext>
                  </a:extLst>
                </a:hlinkClick>
              </a:rPr>
              <a:t>MassGrant Plus</a:t>
            </a:r>
          </a:p>
        </p:txBody>
      </p:sp>
      <p:sp>
        <p:nvSpPr>
          <p:cNvPr id="159" name="Google Shape;159;p25"/>
          <p:cNvSpPr txBox="1"/>
          <p:nvPr/>
        </p:nvSpPr>
        <p:spPr>
          <a:xfrm>
            <a:off x="615150" y="929100"/>
            <a:ext cx="7757100" cy="3285300"/>
          </a:xfrm>
          <a:prstGeom prst="rect">
            <a:avLst/>
          </a:prstGeom>
          <a:noFill/>
          <a:ln>
            <a:noFill/>
          </a:ln>
        </p:spPr>
        <p:txBody>
          <a:bodyPr spcFirstLastPara="1" wrap="square" lIns="91425" tIns="91425" rIns="91425" bIns="91425" anchor="t" anchorCtr="0">
            <a:noAutofit/>
          </a:bodyPr>
          <a:lstStyle/>
          <a:p>
            <a:pPr marL="0" lvl="0" indent="0" algn="l" rtl="0">
              <a:lnSpc>
                <a:spcPct val="135000"/>
              </a:lnSpc>
              <a:spcBef>
                <a:spcPts val="0"/>
              </a:spcBef>
              <a:spcAft>
                <a:spcPts val="0"/>
              </a:spcAft>
              <a:buNone/>
            </a:pPr>
            <a:r>
              <a:rPr lang="km-KH" b="1" dirty="0">
                <a:solidFill>
                  <a:srgbClr val="FFFFFF"/>
                </a:solidFill>
                <a:latin typeface="Hanuman" panose="02020502060506020304" pitchFamily="18" charset="0"/>
                <a:ea typeface="Montserrat"/>
                <a:cs typeface="Hanuman" panose="02020502060506020304" pitchFamily="18" charset="0"/>
                <a:sym typeface="Montserrat"/>
              </a:rPr>
              <a:t>MASSGrant Plus ធ្វើឱ្យមហាវិទ្យាល័យ និងសាកលវិទ្យាល័យសាធារណៈបួនឆ្នាំនៅ Massachusetts មានតម្លៃសមរម្យជាងមុន។</a:t>
            </a:r>
          </a:p>
          <a:p>
            <a:pPr marL="914400" lvl="0" indent="-317500" algn="l" rtl="0">
              <a:lnSpc>
                <a:spcPct val="135000"/>
              </a:lnSpc>
              <a:spcBef>
                <a:spcPts val="1100"/>
              </a:spcBef>
              <a:spcAft>
                <a:spcPts val="0"/>
              </a:spcAft>
              <a:buClr>
                <a:srgbClr val="FFFFFF"/>
              </a:buClr>
              <a:buSzPts val="1400"/>
              <a:buFont typeface="Montserrat"/>
              <a:buChar char="➢"/>
            </a:pPr>
            <a:r>
              <a:rPr lang="km-KH" dirty="0">
                <a:solidFill>
                  <a:srgbClr val="FFFFFF"/>
                </a:solidFill>
                <a:latin typeface="Hanuman" panose="02020502060506020304" pitchFamily="18" charset="0"/>
                <a:ea typeface="Montserrat"/>
                <a:cs typeface="Hanuman" panose="02020502060506020304" pitchFamily="18" charset="0"/>
                <a:sym typeface="Montserrat"/>
              </a:rPr>
              <a:t>បើគ្រួសាររបស់អ្នករកបានរហូតដល់ $85,000 ក្នុងមួយឆ្នាំមុនកាត់ពន្ធ MASSGrant Plus គ្របដណ្តប់ការចំណាយពេញលេញនៃកម្រៃសិក្សា និងថ្លៃសេវារបស់អ្នក។ </a:t>
            </a:r>
          </a:p>
          <a:p>
            <a:pPr marL="914400" lvl="0" indent="-317500" algn="l" rtl="0">
              <a:lnSpc>
                <a:spcPct val="135000"/>
              </a:lnSpc>
              <a:spcBef>
                <a:spcPts val="0"/>
              </a:spcBef>
              <a:spcAft>
                <a:spcPts val="0"/>
              </a:spcAft>
              <a:buClr>
                <a:srgbClr val="FFFFFF"/>
              </a:buClr>
              <a:buSzPts val="1400"/>
              <a:buFont typeface="Montserrat"/>
              <a:buChar char="➢"/>
            </a:pPr>
            <a:r>
              <a:rPr lang="km-KH" dirty="0">
                <a:solidFill>
                  <a:srgbClr val="FFFFFF"/>
                </a:solidFill>
                <a:latin typeface="Hanuman" panose="02020502060506020304" pitchFamily="18" charset="0"/>
                <a:ea typeface="Montserrat"/>
                <a:cs typeface="Hanuman" panose="02020502060506020304" pitchFamily="18" charset="0"/>
                <a:sym typeface="Montserrat"/>
              </a:rPr>
              <a:t>បើគ្រួសាររបស់អ្នករកបានរវាង $85,000 និង $100,000 ក្នុងមួយឆ្នាំមុនកាត់ពន្ធ៖ ការចំណាយសម្រាប់កម្រៃសិក្សា និងថ្លៃសេវានឹងត្រូវកាត់បន្ថយរហូតដល់ពាក់កណ្តាល។</a:t>
            </a:r>
          </a:p>
          <a:p>
            <a:pPr marL="0" lvl="0" indent="0" algn="l" rtl="0">
              <a:lnSpc>
                <a:spcPct val="135000"/>
              </a:lnSpc>
              <a:spcBef>
                <a:spcPts val="1100"/>
              </a:spcBef>
              <a:spcAft>
                <a:spcPts val="0"/>
              </a:spcAft>
              <a:buNone/>
            </a:pPr>
            <a:r>
              <a:rPr lang="km-KH" dirty="0">
                <a:solidFill>
                  <a:srgbClr val="FFFFFF"/>
                </a:solidFill>
                <a:latin typeface="Hanuman" panose="02020502060506020304" pitchFamily="18" charset="0"/>
                <a:ea typeface="Montserrat"/>
                <a:cs typeface="Hanuman" panose="02020502060506020304" pitchFamily="18" charset="0"/>
                <a:sym typeface="Montserrat"/>
              </a:rPr>
              <a:t>សម្រាប់ព័ត៌មានបន្ថែម៖ </a:t>
            </a:r>
            <a:r>
              <a:rPr lang="km-KH" u="sng" dirty="0">
                <a:solidFill>
                  <a:srgbClr val="F28943"/>
                </a:solidFill>
                <a:latin typeface="Hanuman" panose="02020502060506020304" pitchFamily="18" charset="0"/>
                <a:ea typeface="Montserrat"/>
                <a:cs typeface="Hanuman" panose="02020502060506020304" pitchFamily="18" charset="0"/>
                <a:sym typeface="Montserrat"/>
                <a:hlinkClick r:id="rId3">
                  <a:extLst>
                    <a:ext uri="{A12FA001-AC4F-418D-AE19-62706E023703}">
                      <ahyp:hlinkClr xmlns:ahyp="http://schemas.microsoft.com/office/drawing/2018/hyperlinkcolor" xmlns="" val="tx"/>
                    </a:ext>
                  </a:extLst>
                </a:hlinkClick>
              </a:rPr>
              <a:t>MASSGrant Plus</a:t>
            </a:r>
          </a:p>
          <a:p>
            <a:pPr marL="0" lvl="0" indent="0" algn="l" rtl="0">
              <a:lnSpc>
                <a:spcPct val="115000"/>
              </a:lnSpc>
              <a:spcBef>
                <a:spcPts val="1100"/>
              </a:spcBef>
              <a:spcAft>
                <a:spcPts val="0"/>
              </a:spcAft>
              <a:buNone/>
            </a:pPr>
            <a:r>
              <a:rPr lang="km-KH" i="1" dirty="0">
                <a:solidFill>
                  <a:srgbClr val="FFFFFF"/>
                </a:solidFill>
                <a:latin typeface="Hanuman" panose="02020502060506020304" pitchFamily="18" charset="0"/>
                <a:ea typeface="Montserrat"/>
                <a:cs typeface="Hanuman" panose="02020502060506020304" pitchFamily="18" charset="0"/>
                <a:sym typeface="Montserrat"/>
              </a:rPr>
              <a:t>ចំណាំ៖ អ្នកនៅតែត្រូវបំពេញពាក្យសុំជំនួយហិរញ្ញវត្ថុ!</a:t>
            </a:r>
          </a:p>
          <a:p>
            <a:pPr marL="457200" lvl="0" indent="0" algn="l" rtl="0">
              <a:spcBef>
                <a:spcPts val="1800"/>
              </a:spcBef>
              <a:spcAft>
                <a:spcPts val="0"/>
              </a:spcAft>
              <a:buNone/>
            </a:pPr>
            <a:endParaRPr sz="700" dirty="0">
              <a:solidFill>
                <a:srgbClr val="FFFFFF"/>
              </a:solidFill>
              <a:latin typeface="Hanuman" panose="02020502060506020304" pitchFamily="18" charset="0"/>
              <a:ea typeface="Montserrat"/>
              <a:cs typeface="Hanuman" panose="02020502060506020304" pitchFamily="18" charset="0"/>
              <a:sym typeface="Montserrat"/>
            </a:endParaRPr>
          </a:p>
          <a:p>
            <a:pPr marL="457200" lvl="0" indent="0" algn="l" rtl="0">
              <a:spcBef>
                <a:spcPts val="0"/>
              </a:spcBef>
              <a:spcAft>
                <a:spcPts val="0"/>
              </a:spcAft>
              <a:buNone/>
            </a:pPr>
            <a:endParaRPr sz="900" dirty="0">
              <a:solidFill>
                <a:srgbClr val="FFFFFF"/>
              </a:solidFill>
              <a:latin typeface="Hanuman" panose="02020502060506020304" pitchFamily="18" charset="0"/>
              <a:ea typeface="Montserrat"/>
              <a:cs typeface="Hanuman" panose="02020502060506020304" pitchFamily="18" charset="0"/>
              <a:sym typeface="Montserrat"/>
            </a:endParaRPr>
          </a:p>
          <a:p>
            <a:pPr marL="457200" lvl="0" indent="0" algn="l" rtl="0">
              <a:spcBef>
                <a:spcPts val="0"/>
              </a:spcBef>
              <a:spcAft>
                <a:spcPts val="0"/>
              </a:spcAft>
              <a:buNone/>
            </a:pPr>
            <a:endParaRPr sz="900" dirty="0">
              <a:solidFill>
                <a:srgbClr val="FFFFFF"/>
              </a:solidFill>
              <a:latin typeface="Hanuman" panose="02020502060506020304" pitchFamily="18" charset="0"/>
              <a:ea typeface="Montserrat"/>
              <a:cs typeface="Hanuman" panose="02020502060506020304" pitchFamily="18" charset="0"/>
              <a:sym typeface="Montserrat"/>
            </a:endParaRPr>
          </a:p>
        </p:txBody>
      </p:sp>
      <p:sp>
        <p:nvSpPr>
          <p:cNvPr id="160" name="Google Shape;160;p25"/>
          <p:cNvSpPr txBox="1"/>
          <p:nvPr/>
        </p:nvSpPr>
        <p:spPr>
          <a:xfrm>
            <a:off x="425100" y="3727748"/>
            <a:ext cx="8293800" cy="78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m-KH" sz="1300" i="1" u="sng" dirty="0">
                <a:solidFill>
                  <a:schemeClr val="hlink"/>
                </a:solidFill>
                <a:latin typeface="Hanuman" panose="02020502060506020304" pitchFamily="18" charset="0"/>
                <a:ea typeface="Montserrat"/>
                <a:cs typeface="Hanuman" panose="02020502060506020304" pitchFamily="18" charset="0"/>
                <a:sym typeface="Montserrat"/>
                <a:hlinkClick r:id="rId4"/>
              </a:rPr>
              <a:t>ការប្តេជ្ញាចិត្តរបស់ Bridgewater | ការបង្រៀនដោយឥតគិតថ្លៃសម្រាប់គ្រួសាររដ្ឋ Massachusetts ដែលរកចំណូលបាន $ 125,000 ឬតិចជាងនេះ</a:t>
            </a:r>
          </a:p>
          <a:p>
            <a:pPr marL="0" lvl="0" indent="0" algn="l" rtl="0">
              <a:spcBef>
                <a:spcPts val="0"/>
              </a:spcBef>
              <a:spcAft>
                <a:spcPts val="0"/>
              </a:spcAft>
              <a:buNone/>
            </a:pPr>
            <a:endParaRPr sz="1300" i="1" dirty="0">
              <a:latin typeface="Hanuman" panose="02020502060506020304" pitchFamily="18" charset="0"/>
              <a:ea typeface="Montserrat"/>
              <a:cs typeface="Hanuman" panose="02020502060506020304" pitchFamily="18" charset="0"/>
              <a:sym typeface="Montserrat"/>
            </a:endParaRPr>
          </a:p>
        </p:txBody>
      </p:sp>
      <p:pic>
        <p:nvPicPr>
          <p:cNvPr id="161" name="Google Shape;161;p25"/>
          <p:cNvPicPr preferRelativeResize="0"/>
          <p:nvPr/>
        </p:nvPicPr>
        <p:blipFill>
          <a:blip r:embed="rId5">
            <a:alphaModFix/>
          </a:blip>
          <a:stretch>
            <a:fillRect/>
          </a:stretch>
        </p:blipFill>
        <p:spPr>
          <a:xfrm>
            <a:off x="459987" y="4277582"/>
            <a:ext cx="8224026" cy="819200"/>
          </a:xfrm>
          <a:prstGeom prst="rect">
            <a:avLst/>
          </a:prstGeom>
          <a:noFill/>
          <a:ln>
            <a:noFill/>
          </a:ln>
        </p:spPr>
      </p:pic>
      <p:pic>
        <p:nvPicPr>
          <p:cNvPr id="162" name="Google Shape;162;p25"/>
          <p:cNvPicPr preferRelativeResize="0"/>
          <p:nvPr/>
        </p:nvPicPr>
        <p:blipFill rotWithShape="1">
          <a:blip r:embed="rId6">
            <a:alphaModFix/>
          </a:blip>
          <a:srcRect t="8196" r="2553" b="6333"/>
          <a:stretch/>
        </p:blipFill>
        <p:spPr>
          <a:xfrm>
            <a:off x="7506987" y="2657948"/>
            <a:ext cx="1480900" cy="1069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6"/>
          <p:cNvPicPr preferRelativeResize="0"/>
          <p:nvPr/>
        </p:nvPicPr>
        <p:blipFill>
          <a:blip r:embed="rId3">
            <a:alphaModFix/>
          </a:blip>
          <a:stretch>
            <a:fillRect/>
          </a:stretch>
        </p:blipFill>
        <p:spPr>
          <a:xfrm>
            <a:off x="320025" y="14675"/>
            <a:ext cx="8398688" cy="51141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72"/>
        <p:cNvGrpSpPr/>
        <p:nvPr/>
      </p:nvGrpSpPr>
      <p:grpSpPr>
        <a:xfrm>
          <a:off x="0" y="0"/>
          <a:ext cx="0" cy="0"/>
          <a:chOff x="0" y="0"/>
          <a:chExt cx="0" cy="0"/>
        </a:xfrm>
      </p:grpSpPr>
      <p:cxnSp>
        <p:nvCxnSpPr>
          <p:cNvPr id="173" name="Google Shape;173;p27"/>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74" name="Google Shape;174;p27"/>
          <p:cNvSpPr txBox="1"/>
          <p:nvPr/>
        </p:nvSpPr>
        <p:spPr>
          <a:xfrm>
            <a:off x="568425" y="1083750"/>
            <a:ext cx="7342800" cy="5355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Hanuman" panose="02020502060506020304" pitchFamily="18" charset="0"/>
              <a:cs typeface="Hanuman" panose="02020502060506020304" pitchFamily="18" charset="0"/>
            </a:endParaRPr>
          </a:p>
          <a:p>
            <a:pPr marL="0" lvl="0" indent="0" algn="l" rtl="0">
              <a:spcBef>
                <a:spcPts val="0"/>
              </a:spcBef>
              <a:spcAft>
                <a:spcPts val="0"/>
              </a:spcAft>
              <a:buNone/>
            </a:pPr>
            <a:endParaRPr sz="1200">
              <a:latin typeface="Hanuman" panose="02020502060506020304" pitchFamily="18" charset="0"/>
              <a:cs typeface="Hanuman" panose="02020502060506020304" pitchFamily="18" charset="0"/>
            </a:endParaRPr>
          </a:p>
          <a:p>
            <a:pPr marL="0" lvl="0" indent="0" algn="l" rtl="0">
              <a:spcBef>
                <a:spcPts val="0"/>
              </a:spcBef>
              <a:spcAft>
                <a:spcPts val="0"/>
              </a:spcAft>
              <a:buNone/>
            </a:pPr>
            <a:r>
              <a:rPr lang="km-KH" sz="2400" u="sng">
                <a:solidFill>
                  <a:schemeClr val="hlink"/>
                </a:solidFill>
                <a:latin typeface="Hanuman" panose="02020502060506020304" pitchFamily="18" charset="0"/>
                <a:ea typeface="Montserrat"/>
                <a:cs typeface="Hanuman" panose="02020502060506020304" pitchFamily="18" charset="0"/>
                <a:sym typeface="Montserrat"/>
                <a:hlinkClick r:id="rId3"/>
              </a:rPr>
              <a:t>កញ្ចប់តម្លៃសិក្សា Tufts</a:t>
            </a:r>
          </a:p>
          <a:p>
            <a:pPr marL="0" lvl="0" indent="0" algn="l" rtl="0">
              <a:spcBef>
                <a:spcPts val="0"/>
              </a:spcBef>
              <a:spcAft>
                <a:spcPts val="0"/>
              </a:spcAft>
              <a:buNone/>
            </a:pPr>
            <a:endParaRPr sz="2400">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r>
              <a:rPr lang="km-KH" sz="2400" u="sng">
                <a:solidFill>
                  <a:schemeClr val="hlink"/>
                </a:solidFill>
                <a:latin typeface="Hanuman" panose="02020502060506020304" pitchFamily="18" charset="0"/>
                <a:ea typeface="Montserrat"/>
                <a:cs typeface="Hanuman" panose="02020502060506020304" pitchFamily="18" charset="0"/>
                <a:sym typeface="Montserrat"/>
                <a:hlinkClick r:id="rId4"/>
              </a:rPr>
              <a:t>តម្លៃសមរម្យ | Harvard</a:t>
            </a:r>
          </a:p>
          <a:p>
            <a:pPr marL="0" lvl="0" indent="0" algn="l" rtl="0">
              <a:spcBef>
                <a:spcPts val="0"/>
              </a:spcBef>
              <a:spcAft>
                <a:spcPts val="0"/>
              </a:spcAft>
              <a:buNone/>
            </a:pPr>
            <a:endParaRPr sz="2400">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r>
              <a:rPr lang="km-KH" sz="2400" u="sng">
                <a:solidFill>
                  <a:schemeClr val="hlink"/>
                </a:solidFill>
                <a:latin typeface="Hanuman" panose="02020502060506020304" pitchFamily="18" charset="0"/>
                <a:ea typeface="Montserrat"/>
                <a:cs typeface="Hanuman" panose="02020502060506020304" pitchFamily="18" charset="0"/>
                <a:sym typeface="Montserrat"/>
                <a:hlinkClick r:id="rId5"/>
              </a:rPr>
              <a:t>ការប្តេជ្ញាចិត្តរបស់ Quaker | UPenn</a:t>
            </a:r>
          </a:p>
          <a:p>
            <a:pPr marL="0" lvl="0" indent="0" algn="l" rtl="0">
              <a:spcBef>
                <a:spcPts val="0"/>
              </a:spcBef>
              <a:spcAft>
                <a:spcPts val="0"/>
              </a:spcAft>
              <a:buNone/>
            </a:pPr>
            <a:endParaRPr sz="2400">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r>
              <a:rPr lang="km-KH" sz="2400" u="sng">
                <a:solidFill>
                  <a:schemeClr val="hlink"/>
                </a:solidFill>
                <a:latin typeface="Hanuman" panose="02020502060506020304" pitchFamily="18" charset="0"/>
                <a:ea typeface="Montserrat"/>
                <a:cs typeface="Hanuman" panose="02020502060506020304" pitchFamily="18" charset="0"/>
                <a:sym typeface="Montserrat"/>
                <a:hlinkClick r:id="rId6"/>
              </a:rPr>
              <a:t>ការប្តេជ្ញាចិត្តរបស់ Brandeis</a:t>
            </a:r>
          </a:p>
          <a:p>
            <a:pPr marL="0" lvl="0" indent="0" algn="l" rtl="0">
              <a:spcBef>
                <a:spcPts val="0"/>
              </a:spcBef>
              <a:spcAft>
                <a:spcPts val="0"/>
              </a:spcAft>
              <a:buNone/>
            </a:pPr>
            <a:endParaRPr sz="2400">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Clr>
                <a:schemeClr val="dk1"/>
              </a:buClr>
              <a:buSzPts val="1100"/>
              <a:buFont typeface="Arial"/>
              <a:buNone/>
            </a:pPr>
            <a:endParaRPr sz="2400">
              <a:solidFill>
                <a:schemeClr val="dk1"/>
              </a:solidFill>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Clr>
                <a:schemeClr val="dk1"/>
              </a:buClr>
              <a:buSzPts val="1100"/>
              <a:buFont typeface="Arial"/>
              <a:buNone/>
            </a:pPr>
            <a:endParaRPr sz="2400">
              <a:solidFill>
                <a:schemeClr val="dk1"/>
              </a:solidFill>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endParaRPr sz="2400">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endParaRPr sz="2400">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endParaRPr sz="2400">
              <a:latin typeface="Hanuman" panose="02020502060506020304" pitchFamily="18" charset="0"/>
              <a:ea typeface="Montserrat"/>
              <a:cs typeface="Hanuman" panose="02020502060506020304" pitchFamily="18" charset="0"/>
              <a:sym typeface="Montserrat"/>
            </a:endParaRPr>
          </a:p>
        </p:txBody>
      </p:sp>
      <p:sp>
        <p:nvSpPr>
          <p:cNvPr id="175" name="Google Shape;175;p27"/>
          <p:cNvSpPr txBox="1"/>
          <p:nvPr/>
        </p:nvSpPr>
        <p:spPr>
          <a:xfrm>
            <a:off x="514350" y="437525"/>
            <a:ext cx="8035500" cy="73866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km-KH" sz="2400" b="1">
                <a:solidFill>
                  <a:schemeClr val="lt1"/>
                </a:solidFill>
                <a:latin typeface="Hanuman" panose="02020502060506020304" pitchFamily="18" charset="0"/>
                <a:ea typeface="Playfair Display"/>
                <a:cs typeface="Hanuman" panose="02020502060506020304" pitchFamily="18" charset="0"/>
                <a:sym typeface="Playfair Display"/>
              </a:rPr>
              <a:t>មហាវិទ្យាល័យឥតគិតកម្រៃសិក្សាសម្រាប់កម្រិតប្រាក់ចំណូលជាក់លាក់ (ឧទាហរណ៍)</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79"/>
        <p:cNvGrpSpPr/>
        <p:nvPr/>
      </p:nvGrpSpPr>
      <p:grpSpPr>
        <a:xfrm>
          <a:off x="0" y="0"/>
          <a:ext cx="0" cy="0"/>
          <a:chOff x="0" y="0"/>
          <a:chExt cx="0" cy="0"/>
        </a:xfrm>
      </p:grpSpPr>
      <p:cxnSp>
        <p:nvCxnSpPr>
          <p:cNvPr id="180" name="Google Shape;180;p2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81" name="Google Shape;181;p28"/>
          <p:cNvSpPr txBox="1"/>
          <p:nvPr/>
        </p:nvSpPr>
        <p:spPr>
          <a:xfrm>
            <a:off x="514350" y="437525"/>
            <a:ext cx="7194900" cy="71558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មហាវិទ្យាល័យ / សាកលវិទ្យាល័យ 4 ឆ្នាំ</a:t>
            </a:r>
          </a:p>
        </p:txBody>
      </p:sp>
      <p:sp>
        <p:nvSpPr>
          <p:cNvPr id="182" name="Google Shape;182;p28"/>
          <p:cNvSpPr txBox="1"/>
          <p:nvPr/>
        </p:nvSpPr>
        <p:spPr>
          <a:xfrm>
            <a:off x="562000" y="1015300"/>
            <a:ext cx="4365300" cy="3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m-KH" sz="2100" dirty="0">
                <a:solidFill>
                  <a:schemeClr val="lt1"/>
                </a:solidFill>
                <a:latin typeface="Hanuman" panose="02020502060506020304" pitchFamily="18" charset="0"/>
                <a:ea typeface="Montserrat Medium"/>
                <a:cs typeface="Hanuman" panose="02020502060506020304" pitchFamily="18" charset="0"/>
                <a:sym typeface="Montserrat Medium"/>
              </a:rPr>
              <a:t>សញ្ញាបត្របរិញ្ញាបត្រ</a:t>
            </a:r>
          </a:p>
          <a:p>
            <a:pPr marL="0" lvl="0" indent="0" algn="l" rtl="0">
              <a:spcBef>
                <a:spcPts val="280"/>
              </a:spcBef>
              <a:spcAft>
                <a:spcPts val="0"/>
              </a:spcAft>
              <a:buClr>
                <a:schemeClr val="dk1"/>
              </a:buClr>
              <a:buSzPts val="1530"/>
              <a:buFont typeface="Arial"/>
              <a:buNone/>
            </a:pPr>
            <a:r>
              <a:rPr lang="km-KH" sz="2000" i="1" dirty="0">
                <a:solidFill>
                  <a:schemeClr val="lt1"/>
                </a:solidFill>
                <a:latin typeface="Hanuman" panose="02020502060506020304" pitchFamily="18" charset="0"/>
                <a:ea typeface="Montserrat Medium"/>
                <a:cs typeface="Hanuman" panose="02020502060506020304" pitchFamily="18" charset="0"/>
                <a:sym typeface="Montserrat Medium"/>
              </a:rPr>
              <a:t>តើមហាវិទ្យាល័យសម្លឹងរកអ្វី?</a:t>
            </a:r>
          </a:p>
          <a:p>
            <a:pPr marL="0" lvl="0" indent="0" algn="l" rtl="0">
              <a:spcBef>
                <a:spcPts val="280"/>
              </a:spcBef>
              <a:spcAft>
                <a:spcPts val="0"/>
              </a:spcAft>
              <a:buClr>
                <a:schemeClr val="dk1"/>
              </a:buClr>
              <a:buSzPts val="1530"/>
              <a:buFont typeface="Arial"/>
              <a:buNone/>
            </a:pPr>
            <a:endParaRPr sz="700" i="1" dirty="0">
              <a:solidFill>
                <a:srgbClr val="FF0000"/>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Clr>
                <a:schemeClr val="dk1"/>
              </a:buClr>
              <a:buSzPts val="1530"/>
              <a:buFont typeface="Arial"/>
              <a:buNone/>
            </a:pPr>
            <a:endParaRPr sz="700" i="1" dirty="0">
              <a:solidFill>
                <a:srgbClr val="FF0000"/>
              </a:solidFill>
              <a:latin typeface="Hanuman" panose="02020502060506020304" pitchFamily="18" charset="0"/>
              <a:ea typeface="Montserrat Medium"/>
              <a:cs typeface="Hanuman" panose="02020502060506020304" pitchFamily="18" charset="0"/>
              <a:sym typeface="Montserrat Medium"/>
            </a:endParaRPr>
          </a:p>
          <a:p>
            <a:pPr marL="457200" lvl="0" indent="-355600" algn="l" rtl="0">
              <a:spcBef>
                <a:spcPts val="280"/>
              </a:spcBef>
              <a:spcAft>
                <a:spcPts val="0"/>
              </a:spcAft>
              <a:buClr>
                <a:schemeClr val="lt1"/>
              </a:buClr>
              <a:buSzPts val="20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ភាពខ្លាំងក្នុងថ្នាក់រៀន</a:t>
            </a:r>
          </a:p>
          <a:p>
            <a:pPr marL="457200" lvl="0" indent="-355600" algn="l" rtl="0">
              <a:spcBef>
                <a:spcPts val="0"/>
              </a:spcBef>
              <a:spcAft>
                <a:spcPts val="0"/>
              </a:spcAft>
              <a:buClr>
                <a:schemeClr val="lt1"/>
              </a:buClr>
              <a:buSzPts val="20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GPA</a:t>
            </a:r>
          </a:p>
          <a:p>
            <a:pPr marL="457200" lvl="0" indent="-355600" algn="l" rtl="0">
              <a:spcBef>
                <a:spcPts val="0"/>
              </a:spcBef>
              <a:spcAft>
                <a:spcPts val="0"/>
              </a:spcAft>
              <a:buClr>
                <a:schemeClr val="lt1"/>
              </a:buClr>
              <a:buSzPts val="20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អត្ថបទសំណេរ</a:t>
            </a:r>
          </a:p>
          <a:p>
            <a:pPr marL="457200" lvl="0" indent="-355600" algn="l" rtl="0">
              <a:spcBef>
                <a:spcPts val="0"/>
              </a:spcBef>
              <a:spcAft>
                <a:spcPts val="0"/>
              </a:spcAft>
              <a:buClr>
                <a:schemeClr val="lt1"/>
              </a:buClr>
              <a:buSzPts val="20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លិខិតណែនាំ</a:t>
            </a:r>
          </a:p>
          <a:p>
            <a:pPr marL="457200" lvl="0" indent="-355600" algn="l" rtl="0">
              <a:spcBef>
                <a:spcPts val="0"/>
              </a:spcBef>
              <a:spcAft>
                <a:spcPts val="0"/>
              </a:spcAft>
              <a:buClr>
                <a:schemeClr val="lt1"/>
              </a:buClr>
              <a:buSzPts val="20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ពិន្ទុ SAT/ACT (</a:t>
            </a:r>
            <a:r>
              <a:rPr lang="km-KH" sz="2000" b="1" i="1" dirty="0">
                <a:solidFill>
                  <a:schemeClr val="lt1"/>
                </a:solidFill>
                <a:latin typeface="Hanuman" panose="02020502060506020304" pitchFamily="18" charset="0"/>
                <a:ea typeface="Montserrat"/>
                <a:cs typeface="Hanuman" panose="02020502060506020304" pitchFamily="18" charset="0"/>
                <a:sym typeface="Montserrat"/>
              </a:rPr>
              <a:t>បើ</a:t>
            </a: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 មាន)</a:t>
            </a: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5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5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sp>
        <p:nvSpPr>
          <p:cNvPr id="183" name="Google Shape;183;p28"/>
          <p:cNvSpPr txBox="1"/>
          <p:nvPr/>
        </p:nvSpPr>
        <p:spPr>
          <a:xfrm>
            <a:off x="429600" y="4250600"/>
            <a:ext cx="8714400" cy="7078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m-KH" sz="1700" i="1">
                <a:solidFill>
                  <a:srgbClr val="E6E6E4"/>
                </a:solidFill>
                <a:latin typeface="Hanuman" panose="02020502060506020304" pitchFamily="18" charset="0"/>
                <a:ea typeface="Montserrat Medium"/>
                <a:cs typeface="Hanuman" panose="02020502060506020304" pitchFamily="18" charset="0"/>
                <a:sym typeface="Montserrat Medium"/>
              </a:rPr>
              <a:t>មហាវិទ្យាល័យឯកជនដែលជ្រើសរើសសិស្ស (ឧទាហរណ៍: BU និង Northeastern) មានតម្រូវការតឹងរ៉ឹងជាង រួមទាំងអត្ថបទសំណេរបន្ថែម សម្ភាសន៍ និងមុខវិជ្ជាស្នូលក្នុងការសិក្សាទាំងអស់ 4 ឆ្នាំ។</a:t>
            </a:r>
          </a:p>
        </p:txBody>
      </p:sp>
      <p:sp>
        <p:nvSpPr>
          <p:cNvPr id="184" name="Google Shape;184;p28"/>
          <p:cNvSpPr txBox="1"/>
          <p:nvPr/>
        </p:nvSpPr>
        <p:spPr>
          <a:xfrm>
            <a:off x="4882175" y="1653925"/>
            <a:ext cx="4968300" cy="22467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km-KH" sz="2000" i="1" u="sng" strike="noStrike" cap="none" dirty="0">
                <a:solidFill>
                  <a:schemeClr val="lt1"/>
                </a:solidFill>
                <a:latin typeface="Hanuman" panose="02020502060506020304" pitchFamily="18" charset="0"/>
                <a:ea typeface="Montserrat Medium"/>
                <a:cs typeface="Hanuman" panose="02020502060506020304" pitchFamily="18" charset="0"/>
                <a:sym typeface="Montserrat Medium"/>
              </a:rPr>
              <a:t>កម្រិតអប្បបរមា</a:t>
            </a:r>
            <a:r>
              <a:rPr lang="km-KH" sz="2000" i="0" strike="noStrike" cap="none" dirty="0">
                <a:solidFill>
                  <a:schemeClr val="lt1"/>
                </a:solidFill>
                <a:latin typeface="Hanuman" panose="02020502060506020304" pitchFamily="18" charset="0"/>
                <a:ea typeface="Montserrat Medium"/>
                <a:cs typeface="Hanuman" panose="02020502060506020304" pitchFamily="18" charset="0"/>
                <a:sym typeface="Montserrat Medium"/>
              </a:rPr>
              <a:t>នៃលក្ខខណ្ឌតម្រូវ៖</a:t>
            </a:r>
          </a:p>
          <a:p>
            <a:pPr marL="457200" marR="0" lvl="0" indent="-355600" algn="l" rtl="0">
              <a:lnSpc>
                <a:spcPct val="100000"/>
              </a:lnSpc>
              <a:spcBef>
                <a:spcPts val="0"/>
              </a:spcBef>
              <a:spcAft>
                <a:spcPts val="0"/>
              </a:spcAft>
              <a:buClr>
                <a:schemeClr val="lt1"/>
              </a:buClr>
              <a:buSzPts val="2000"/>
              <a:buFont typeface="Montserrat Medium"/>
              <a:buChar char="➔"/>
            </a:pPr>
            <a:r>
              <a:rPr lang="km-KH" sz="2000" i="0" u="none" strike="noStrike" cap="none" dirty="0">
                <a:solidFill>
                  <a:schemeClr val="lt1"/>
                </a:solidFill>
                <a:latin typeface="Hanuman" panose="02020502060506020304" pitchFamily="18" charset="0"/>
                <a:ea typeface="Montserrat Medium"/>
                <a:cs typeface="Hanuman" panose="02020502060506020304" pitchFamily="18" charset="0"/>
                <a:sym typeface="Montserrat Medium"/>
              </a:rPr>
              <a:t>ភាសាអង់គ្លេស 4 ឆ្នាំ</a:t>
            </a:r>
          </a:p>
          <a:p>
            <a:pPr marL="457200" marR="0" lvl="0" indent="-355600" algn="l" rtl="0">
              <a:lnSpc>
                <a:spcPct val="100000"/>
              </a:lnSpc>
              <a:spcBef>
                <a:spcPts val="0"/>
              </a:spcBef>
              <a:spcAft>
                <a:spcPts val="0"/>
              </a:spcAft>
              <a:buClr>
                <a:schemeClr val="lt1"/>
              </a:buClr>
              <a:buSzPts val="2000"/>
              <a:buFont typeface="Montserrat Medium"/>
              <a:buChar char="➔"/>
            </a:pPr>
            <a:r>
              <a:rPr lang="km-KH" sz="2000" i="0" u="none" strike="noStrike" cap="none" dirty="0">
                <a:solidFill>
                  <a:schemeClr val="lt1"/>
                </a:solidFill>
                <a:latin typeface="Hanuman" panose="02020502060506020304" pitchFamily="18" charset="0"/>
                <a:ea typeface="Montserrat Medium"/>
                <a:cs typeface="Hanuman" panose="02020502060506020304" pitchFamily="18" charset="0"/>
                <a:sym typeface="Montserrat Medium"/>
              </a:rPr>
              <a:t>4 ឆ្នាំនៃគណិតវិទ្យា</a:t>
            </a:r>
          </a:p>
          <a:p>
            <a:pPr marL="457200" marR="0" lvl="0" indent="-355600" algn="l" rtl="0">
              <a:lnSpc>
                <a:spcPct val="100000"/>
              </a:lnSpc>
              <a:spcBef>
                <a:spcPts val="0"/>
              </a:spcBef>
              <a:spcAft>
                <a:spcPts val="0"/>
              </a:spcAft>
              <a:buClr>
                <a:schemeClr val="lt1"/>
              </a:buClr>
              <a:buSzPts val="2000"/>
              <a:buFont typeface="Montserrat Medium"/>
              <a:buChar char="➔"/>
            </a:pPr>
            <a:r>
              <a:rPr lang="km-KH" sz="2000" i="0" u="none" strike="noStrike" cap="none" dirty="0">
                <a:solidFill>
                  <a:schemeClr val="lt1"/>
                </a:solidFill>
                <a:latin typeface="Hanuman" panose="02020502060506020304" pitchFamily="18" charset="0"/>
                <a:ea typeface="Montserrat Medium"/>
                <a:cs typeface="Hanuman" panose="02020502060506020304" pitchFamily="18" charset="0"/>
                <a:sym typeface="Montserrat Medium"/>
              </a:rPr>
              <a:t>វិទ្យាសាស្ត្រមន្ទីរពិសោធ 3 ឆ្នាំ</a:t>
            </a:r>
          </a:p>
          <a:p>
            <a:pPr marL="457200" marR="0" lvl="0" indent="-355600" algn="l" rtl="0">
              <a:lnSpc>
                <a:spcPct val="100000"/>
              </a:lnSpc>
              <a:spcBef>
                <a:spcPts val="0"/>
              </a:spcBef>
              <a:spcAft>
                <a:spcPts val="0"/>
              </a:spcAft>
              <a:buClr>
                <a:schemeClr val="lt1"/>
              </a:buClr>
              <a:buSzPts val="2000"/>
              <a:buFont typeface="Montserrat Medium"/>
              <a:buChar char="➔"/>
            </a:pPr>
            <a:r>
              <a:rPr lang="km-KH" sz="2000" i="0" u="none" strike="noStrike" cap="none" dirty="0">
                <a:solidFill>
                  <a:schemeClr val="lt1"/>
                </a:solidFill>
                <a:latin typeface="Hanuman" panose="02020502060506020304" pitchFamily="18" charset="0"/>
                <a:ea typeface="Montserrat Medium"/>
                <a:cs typeface="Hanuman" panose="02020502060506020304" pitchFamily="18" charset="0"/>
                <a:sym typeface="Montserrat Medium"/>
              </a:rPr>
              <a:t>វិទ្យាសាស្ត្រសង្គម 2 ឆ្នាំ</a:t>
            </a:r>
          </a:p>
          <a:p>
            <a:pPr marL="457200" marR="0" lvl="0" indent="-355600" algn="l" rtl="0">
              <a:lnSpc>
                <a:spcPct val="100000"/>
              </a:lnSpc>
              <a:spcBef>
                <a:spcPts val="0"/>
              </a:spcBef>
              <a:spcAft>
                <a:spcPts val="0"/>
              </a:spcAft>
              <a:buClr>
                <a:schemeClr val="lt1"/>
              </a:buClr>
              <a:buSzPts val="2000"/>
              <a:buFont typeface="Montserrat Medium"/>
              <a:buChar char="➔"/>
            </a:pPr>
            <a:r>
              <a:rPr lang="km-KH" sz="2000" i="0" u="none" strike="noStrike" cap="none" dirty="0">
                <a:solidFill>
                  <a:schemeClr val="lt1"/>
                </a:solidFill>
                <a:latin typeface="Hanuman" panose="02020502060506020304" pitchFamily="18" charset="0"/>
                <a:ea typeface="Montserrat Medium"/>
                <a:cs typeface="Hanuman" panose="02020502060506020304" pitchFamily="18" charset="0"/>
                <a:sym typeface="Montserrat Medium"/>
              </a:rPr>
              <a:t>ភាសាសកលដូចគ្នា 2 ឆ្នាំ</a:t>
            </a:r>
          </a:p>
          <a:p>
            <a:pPr marL="0" marR="0" lvl="0" indent="0" algn="l" rtl="0">
              <a:lnSpc>
                <a:spcPct val="100000"/>
              </a:lnSpc>
              <a:spcBef>
                <a:spcPts val="0"/>
              </a:spcBef>
              <a:spcAft>
                <a:spcPts val="0"/>
              </a:spcAft>
              <a:buClr>
                <a:srgbClr val="000000"/>
              </a:buClr>
              <a:buSzPts val="1400"/>
              <a:buFont typeface="Arial"/>
              <a:buNone/>
            </a:pPr>
            <a:endParaRPr i="0" u="none" strike="noStrike" cap="none"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88"/>
        <p:cNvGrpSpPr/>
        <p:nvPr/>
      </p:nvGrpSpPr>
      <p:grpSpPr>
        <a:xfrm>
          <a:off x="0" y="0"/>
          <a:ext cx="0" cy="0"/>
          <a:chOff x="0" y="0"/>
          <a:chExt cx="0" cy="0"/>
        </a:xfrm>
      </p:grpSpPr>
      <p:cxnSp>
        <p:nvCxnSpPr>
          <p:cNvPr id="189" name="Google Shape;189;p2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90" name="Google Shape;190;p29"/>
          <p:cNvSpPr txBox="1"/>
          <p:nvPr/>
        </p:nvSpPr>
        <p:spPr>
          <a:xfrm>
            <a:off x="514350" y="437525"/>
            <a:ext cx="7758000"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ប្រភេទនៃកាលបរិច្ឆេទកំណត់ការចូលរៀនមហាវិទ្យាល័យ</a:t>
            </a:r>
          </a:p>
        </p:txBody>
      </p:sp>
      <p:sp>
        <p:nvSpPr>
          <p:cNvPr id="191" name="Google Shape;191;p29"/>
          <p:cNvSpPr txBox="1"/>
          <p:nvPr/>
        </p:nvSpPr>
        <p:spPr>
          <a:xfrm>
            <a:off x="790600" y="1243900"/>
            <a:ext cx="7815000" cy="32853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280"/>
              </a:spcBef>
              <a:spcAft>
                <a:spcPts val="0"/>
              </a:spcAft>
              <a:buClr>
                <a:schemeClr val="lt1"/>
              </a:buClr>
              <a:buSzPts val="1900"/>
              <a:buFont typeface="Gill Sans"/>
              <a:buChar char="●"/>
            </a:pPr>
            <a:r>
              <a:rPr lang="km-KH" sz="1800" b="1">
                <a:solidFill>
                  <a:schemeClr val="lt1"/>
                </a:solidFill>
                <a:latin typeface="Hanuman" panose="02020502060506020304" pitchFamily="18" charset="0"/>
                <a:ea typeface="Montserrat"/>
                <a:cs typeface="Hanuman" panose="02020502060506020304" pitchFamily="18" charset="0"/>
                <a:sym typeface="Montserrat"/>
              </a:rPr>
              <a:t>ការសម្រេចចិត្តធម្មតា៖ </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កាលបរិច្ឆេទកំណត់ដែលឯកសារ​ទាំងអស់​ត្រូវដាក់បញ្ជូនមកត្រឹម (ឧទាហរណ៍: 1/1, 1/15)</a:t>
            </a:r>
          </a:p>
          <a:p>
            <a:pPr marL="457200" lvl="0" indent="-349250" algn="l" rtl="0">
              <a:lnSpc>
                <a:spcPct val="115000"/>
              </a:lnSpc>
              <a:spcBef>
                <a:spcPts val="280"/>
              </a:spcBef>
              <a:spcAft>
                <a:spcPts val="0"/>
              </a:spcAft>
              <a:buClr>
                <a:schemeClr val="lt1"/>
              </a:buClr>
              <a:buSzPts val="1900"/>
              <a:buFont typeface="Gill Sans"/>
              <a:buChar char="●"/>
            </a:pPr>
            <a:r>
              <a:rPr lang="km-KH" sz="1800" b="1">
                <a:solidFill>
                  <a:schemeClr val="lt1"/>
                </a:solidFill>
                <a:latin typeface="Hanuman" panose="02020502060506020304" pitchFamily="18" charset="0"/>
                <a:ea typeface="Montserrat"/>
                <a:cs typeface="Hanuman" panose="02020502060506020304" pitchFamily="18" charset="0"/>
                <a:sym typeface="Montserrat"/>
              </a:rPr>
              <a:t>សកម្មភាពដំបូង៖ </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កាលបរិច្ឆេទកំណត់ដំបូងដែល</a:t>
            </a:r>
            <a:r>
              <a:rPr lang="km-KH" sz="1800" u="sng">
                <a:solidFill>
                  <a:schemeClr val="lt1"/>
                </a:solidFill>
                <a:latin typeface="Hanuman" panose="02020502060506020304" pitchFamily="18" charset="0"/>
                <a:ea typeface="Montserrat Medium"/>
                <a:cs typeface="Hanuman" panose="02020502060506020304" pitchFamily="18" charset="0"/>
                <a:sym typeface="Montserrat Medium"/>
              </a:rPr>
              <a:t>មិនមែនជាកាតព្វកិច្ច</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 </a:t>
            </a:r>
          </a:p>
          <a:p>
            <a:pPr marL="457200" lvl="0" indent="0" algn="l" rtl="0">
              <a:lnSpc>
                <a:spcPct val="115000"/>
              </a:lnSpc>
              <a:spcBef>
                <a:spcPts val="280"/>
              </a:spcBef>
              <a:spcAft>
                <a:spcPts val="0"/>
              </a:spcAft>
              <a:buNone/>
            </a:pPr>
            <a:r>
              <a:rPr lang="km-KH" sz="1800">
                <a:solidFill>
                  <a:schemeClr val="lt1"/>
                </a:solidFill>
                <a:latin typeface="Hanuman" panose="02020502060506020304" pitchFamily="18" charset="0"/>
                <a:ea typeface="Montserrat Medium"/>
                <a:cs typeface="Hanuman" panose="02020502060506020304" pitchFamily="18" charset="0"/>
                <a:sym typeface="Montserrat Medium"/>
              </a:rPr>
              <a:t>ជាញឹកញាប់ថ្ងៃទី 1 ខែវិច្ឆិកា បើមិនមែនឆាប់ជាងនេះ!</a:t>
            </a:r>
          </a:p>
          <a:p>
            <a:pPr marL="457200" lvl="0" indent="-349250" algn="l" rtl="0">
              <a:lnSpc>
                <a:spcPct val="115000"/>
              </a:lnSpc>
              <a:spcBef>
                <a:spcPts val="280"/>
              </a:spcBef>
              <a:spcAft>
                <a:spcPts val="0"/>
              </a:spcAft>
              <a:buClr>
                <a:schemeClr val="lt1"/>
              </a:buClr>
              <a:buSzPts val="1900"/>
              <a:buFont typeface="Gill Sans"/>
              <a:buChar char="●"/>
            </a:pPr>
            <a:r>
              <a:rPr lang="km-KH" sz="1800" b="1">
                <a:solidFill>
                  <a:schemeClr val="lt1"/>
                </a:solidFill>
                <a:latin typeface="Hanuman" panose="02020502060506020304" pitchFamily="18" charset="0"/>
                <a:ea typeface="Montserrat"/>
                <a:cs typeface="Hanuman" panose="02020502060506020304" pitchFamily="18" charset="0"/>
                <a:sym typeface="Montserrat"/>
              </a:rPr>
              <a:t>ការសម្រេចចិត្តដំបូង៖ </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កាលបរិច្ឆេទកំណត់ដំបូងនៃកិច្ចសន្យា</a:t>
            </a:r>
            <a:r>
              <a:rPr lang="km-KH" sz="1800" u="sng">
                <a:solidFill>
                  <a:schemeClr val="lt1"/>
                </a:solidFill>
                <a:latin typeface="Hanuman" panose="02020502060506020304" pitchFamily="18" charset="0"/>
                <a:ea typeface="Montserrat Medium"/>
                <a:cs typeface="Hanuman" panose="02020502060506020304" pitchFamily="18" charset="0"/>
                <a:sym typeface="Montserrat Medium"/>
              </a:rPr>
              <a:t>ជាកាតព្វកិច្ច</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 </a:t>
            </a:r>
          </a:p>
          <a:p>
            <a:pPr marL="457200" lvl="0" indent="0" algn="l" rtl="0">
              <a:lnSpc>
                <a:spcPct val="115000"/>
              </a:lnSpc>
              <a:spcBef>
                <a:spcPts val="280"/>
              </a:spcBef>
              <a:spcAft>
                <a:spcPts val="0"/>
              </a:spcAft>
              <a:buNone/>
            </a:pPr>
            <a:r>
              <a:rPr lang="km-KH" sz="1800">
                <a:solidFill>
                  <a:schemeClr val="lt1"/>
                </a:solidFill>
                <a:latin typeface="Hanuman" panose="02020502060506020304" pitchFamily="18" charset="0"/>
                <a:ea typeface="Montserrat Medium"/>
                <a:cs typeface="Hanuman" panose="02020502060506020304" pitchFamily="18" charset="0"/>
                <a:sym typeface="Montserrat Medium"/>
              </a:rPr>
              <a:t>អ្នក</a:t>
            </a:r>
            <a:r>
              <a:rPr lang="km-KH" sz="1800" i="1">
                <a:solidFill>
                  <a:schemeClr val="lt1"/>
                </a:solidFill>
                <a:latin typeface="Hanuman" panose="02020502060506020304" pitchFamily="18" charset="0"/>
                <a:ea typeface="Montserrat Medium"/>
                <a:cs typeface="Hanuman" panose="02020502060506020304" pitchFamily="18" charset="0"/>
                <a:sym typeface="Montserrat Medium"/>
              </a:rPr>
              <a:t>ត្រូវតែ</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ចូលរៀនបើត្រូវបានទទួលយក</a:t>
            </a:r>
          </a:p>
          <a:p>
            <a:pPr marL="457200" lvl="0" indent="-349250" algn="l" rtl="0">
              <a:spcBef>
                <a:spcPts val="280"/>
              </a:spcBef>
              <a:spcAft>
                <a:spcPts val="0"/>
              </a:spcAft>
              <a:buClr>
                <a:schemeClr val="lt1"/>
              </a:buClr>
              <a:buSzPts val="1900"/>
              <a:buFont typeface="Gill Sans"/>
              <a:buChar char="●"/>
            </a:pPr>
            <a:r>
              <a:rPr lang="km-KH" sz="1800" b="1">
                <a:solidFill>
                  <a:schemeClr val="lt1"/>
                </a:solidFill>
                <a:latin typeface="Hanuman" panose="02020502060506020304" pitchFamily="18" charset="0"/>
                <a:ea typeface="Montserrat"/>
                <a:cs typeface="Hanuman" panose="02020502060506020304" pitchFamily="18" charset="0"/>
                <a:sym typeface="Montserrat"/>
              </a:rPr>
              <a:t>ការចូលរៀនបន្តបន្ទាប់គ្នា៖ </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ពាក្យសុំត្រូវបានទទួលយក ហើយ​ការសម្រេចចិត្តត្រូវបានធ្វើឡើងលើមូលដ្ឋានបន្តបន្ទាប់គ្នា (តាមពេលដែលការដាក់ពាក្យមកដល់) -</a:t>
            </a:r>
            <a:r>
              <a:rPr lang="km-KH" sz="1800" i="1">
                <a:solidFill>
                  <a:schemeClr val="lt1"/>
                </a:solidFill>
                <a:latin typeface="Hanuman" panose="02020502060506020304" pitchFamily="18" charset="0"/>
                <a:ea typeface="Montserrat Medium"/>
                <a:cs typeface="Hanuman" panose="02020502060506020304" pitchFamily="18" charset="0"/>
                <a:sym typeface="Montserrat Medium"/>
              </a:rPr>
              <a:t>កាន់តែឆាប់ កាន់តែល្អ!</a:t>
            </a:r>
          </a:p>
          <a:p>
            <a:pPr marL="457200" lvl="0" indent="0" algn="l" rtl="0">
              <a:spcBef>
                <a:spcPts val="280"/>
              </a:spcBef>
              <a:spcAft>
                <a:spcPts val="0"/>
              </a:spcAft>
              <a:buNone/>
            </a:pPr>
            <a:endParaRPr sz="1100" i="1">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r>
              <a:rPr lang="km-KH" i="1">
                <a:solidFill>
                  <a:schemeClr val="lt1"/>
                </a:solidFill>
                <a:latin typeface="Hanuman" panose="02020502060506020304" pitchFamily="18" charset="0"/>
                <a:ea typeface="Montserrat Medium"/>
                <a:cs typeface="Hanuman" panose="02020502060506020304" pitchFamily="18" charset="0"/>
                <a:sym typeface="Montserrat Medium"/>
              </a:rPr>
              <a:t>ចំណាំ៖ កម្មវិធី/ជំនាញជាក់លាក់ (ឧ. គិលានុបដ្ឋាយិកា) ក៏ដូចជាអាហារូបករណ៍ អាចមានកាលបរិច្ឆេទដំបូង។ </a:t>
            </a:r>
          </a:p>
          <a:p>
            <a:pPr marL="457200" lvl="0" indent="0" algn="l" rtl="0">
              <a:spcBef>
                <a:spcPts val="0"/>
              </a:spcBef>
              <a:spcAft>
                <a:spcPts val="0"/>
              </a:spcAft>
              <a:buNone/>
            </a:pPr>
            <a:endParaRPr sz="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9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95"/>
        <p:cNvGrpSpPr/>
        <p:nvPr/>
      </p:nvGrpSpPr>
      <p:grpSpPr>
        <a:xfrm>
          <a:off x="0" y="0"/>
          <a:ext cx="0" cy="0"/>
          <a:chOff x="0" y="0"/>
          <a:chExt cx="0" cy="0"/>
        </a:xfrm>
      </p:grpSpPr>
      <p:cxnSp>
        <p:nvCxnSpPr>
          <p:cNvPr id="196" name="Google Shape;196;p3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97" name="Google Shape;197;p30"/>
          <p:cNvSpPr txBox="1"/>
          <p:nvPr/>
        </p:nvSpPr>
        <p:spPr>
          <a:xfrm>
            <a:off x="508500" y="150800"/>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បញ្ចប់បញ្ជីមហាវិទ្យាល័យរបស់អ្នក</a:t>
            </a:r>
          </a:p>
        </p:txBody>
      </p:sp>
      <p:sp>
        <p:nvSpPr>
          <p:cNvPr id="198" name="Google Shape;198;p30"/>
          <p:cNvSpPr txBox="1"/>
          <p:nvPr/>
        </p:nvSpPr>
        <p:spPr>
          <a:xfrm>
            <a:off x="333400" y="571000"/>
            <a:ext cx="6715200" cy="457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80"/>
              </a:spcBef>
              <a:spcAft>
                <a:spcPts val="0"/>
              </a:spcAft>
              <a:buClr>
                <a:schemeClr val="dk1"/>
              </a:buClr>
              <a:buSzPts val="1530"/>
              <a:buFont typeface="Arial"/>
              <a:buNone/>
            </a:pPr>
            <a:r>
              <a:rPr lang="km-KH">
                <a:solidFill>
                  <a:schemeClr val="lt1"/>
                </a:solidFill>
                <a:latin typeface="Hanuman" panose="02020502060506020304" pitchFamily="18" charset="0"/>
                <a:ea typeface="Montserrat Medium"/>
                <a:cs typeface="Hanuman" panose="02020502060506020304" pitchFamily="18" charset="0"/>
                <a:sym typeface="Montserrat Medium"/>
              </a:rPr>
              <a:t>គ្រប់លក្ខណៈ</a:t>
            </a:r>
          </a:p>
          <a:p>
            <a:pPr marL="914400" lvl="0" indent="-317500" algn="l" rtl="0">
              <a:lnSpc>
                <a:spcPct val="115000"/>
              </a:lnSpc>
              <a:spcBef>
                <a:spcPts val="280"/>
              </a:spcBef>
              <a:spcAft>
                <a:spcPts val="0"/>
              </a:spcAft>
              <a:buClr>
                <a:schemeClr val="lt1"/>
              </a:buClr>
              <a:buSzPts val="1400"/>
              <a:buFont typeface="Montserrat Medium"/>
              <a:buChar char="●"/>
            </a:pPr>
            <a:r>
              <a:rPr lang="km-KH">
                <a:solidFill>
                  <a:schemeClr val="lt1"/>
                </a:solidFill>
                <a:latin typeface="Hanuman" panose="02020502060506020304" pitchFamily="18" charset="0"/>
                <a:ea typeface="Montserrat Medium"/>
                <a:cs typeface="Hanuman" panose="02020502060506020304" pitchFamily="18" charset="0"/>
                <a:sym typeface="Montserrat Medium"/>
              </a:rPr>
              <a:t>មហាវិទ្យាល័យដែលរើសសិស្ស/ប្រកួតប្រជែងខ្លាំងជាង សាលា “ក្នុងក្ដីសុបិន” របស់អ្នក</a:t>
            </a:r>
          </a:p>
          <a:p>
            <a:pPr marL="914400" lvl="0" indent="-317500" algn="l" rtl="0">
              <a:lnSpc>
                <a:spcPct val="115000"/>
              </a:lnSpc>
              <a:spcBef>
                <a:spcPts val="0"/>
              </a:spcBef>
              <a:spcAft>
                <a:spcPts val="0"/>
              </a:spcAft>
              <a:buClr>
                <a:schemeClr val="lt1"/>
              </a:buClr>
              <a:buSzPts val="1400"/>
              <a:buFont typeface="Montserrat Medium"/>
              <a:buChar char="●"/>
            </a:pPr>
            <a:r>
              <a:rPr lang="km-KH">
                <a:solidFill>
                  <a:schemeClr val="lt1"/>
                </a:solidFill>
                <a:latin typeface="Hanuman" panose="02020502060506020304" pitchFamily="18" charset="0"/>
                <a:ea typeface="Montserrat Medium"/>
                <a:cs typeface="Hanuman" panose="02020502060506020304" pitchFamily="18" charset="0"/>
                <a:sym typeface="Montserrat Medium"/>
              </a:rPr>
              <a:t>GPA/SAT របស់អ្នកធ្លាក់នៅត្រឹម/ក្រោម​សិស្សដែលត្រូវបានទទួលយកជាមធ្យម</a:t>
            </a:r>
          </a:p>
          <a:p>
            <a:pPr marL="914400" lvl="0" indent="-317500" algn="l" rtl="0">
              <a:lnSpc>
                <a:spcPct val="115000"/>
              </a:lnSpc>
              <a:spcBef>
                <a:spcPts val="0"/>
              </a:spcBef>
              <a:spcAft>
                <a:spcPts val="0"/>
              </a:spcAft>
              <a:buClr>
                <a:schemeClr val="lt1"/>
              </a:buClr>
              <a:buSzPts val="1400"/>
              <a:buFont typeface="Montserrat Medium"/>
              <a:buChar char="●"/>
            </a:pPr>
            <a:r>
              <a:rPr lang="km-KH">
                <a:solidFill>
                  <a:schemeClr val="lt1"/>
                </a:solidFill>
                <a:latin typeface="Hanuman" panose="02020502060506020304" pitchFamily="18" charset="0"/>
                <a:ea typeface="Montserrat Medium"/>
                <a:cs typeface="Hanuman" panose="02020502060506020304" pitchFamily="18" charset="0"/>
                <a:sym typeface="Montserrat Medium"/>
              </a:rPr>
              <a:t>អត្រាទទួលយកតិចជាង 30%</a:t>
            </a:r>
          </a:p>
          <a:p>
            <a:pPr marL="914400" lvl="0" indent="-317500" algn="l" rtl="0">
              <a:lnSpc>
                <a:spcPct val="115000"/>
              </a:lnSpc>
              <a:spcBef>
                <a:spcPts val="0"/>
              </a:spcBef>
              <a:spcAft>
                <a:spcPts val="0"/>
              </a:spcAft>
              <a:buClr>
                <a:schemeClr val="lt1"/>
              </a:buClr>
              <a:buSzPts val="1400"/>
              <a:buFont typeface="Montserrat Medium"/>
              <a:buChar char="●"/>
            </a:pPr>
            <a:r>
              <a:rPr lang="km-KH">
                <a:solidFill>
                  <a:schemeClr val="lt1"/>
                </a:solidFill>
                <a:latin typeface="Hanuman" panose="02020502060506020304" pitchFamily="18" charset="0"/>
                <a:ea typeface="Montserrat Medium"/>
                <a:cs typeface="Hanuman" panose="02020502060506020304" pitchFamily="18" charset="0"/>
                <a:sym typeface="Montserrat Medium"/>
              </a:rPr>
              <a:t>អ្នកបានពិនិត្យការចំណាយសុទ្ធរបស់ពួកគេក្នុងការ​ចូលរៀនធៀបនឹងកម្មវិធីគណនាតម្លៃសុទ្ធ / SAI របស់អ្នក ហើយអ្នកនឹងអាចបង់ប្រាក់សម្រាប់សាលានេះបាន</a:t>
            </a:r>
          </a:p>
          <a:p>
            <a:pPr marL="0" lvl="0" indent="0" algn="l" rtl="0">
              <a:lnSpc>
                <a:spcPct val="115000"/>
              </a:lnSpc>
              <a:spcBef>
                <a:spcPts val="280"/>
              </a:spcBef>
              <a:spcAft>
                <a:spcPts val="0"/>
              </a:spcAft>
              <a:buClr>
                <a:schemeClr val="dk1"/>
              </a:buClr>
              <a:buSzPts val="1530"/>
              <a:buFont typeface="Arial"/>
              <a:buNone/>
            </a:pPr>
            <a:r>
              <a:rPr lang="km-KH">
                <a:solidFill>
                  <a:schemeClr val="lt1"/>
                </a:solidFill>
                <a:latin typeface="Hanuman" panose="02020502060506020304" pitchFamily="18" charset="0"/>
                <a:ea typeface="Montserrat Medium"/>
                <a:cs typeface="Hanuman" panose="02020502060506020304" pitchFamily="18" charset="0"/>
                <a:sym typeface="Montserrat Medium"/>
              </a:rPr>
              <a:t>គោលដៅ</a:t>
            </a:r>
          </a:p>
          <a:p>
            <a:pPr marL="914400" lvl="0" indent="-317500" algn="l" rtl="0">
              <a:lnSpc>
                <a:spcPct val="115000"/>
              </a:lnSpc>
              <a:spcBef>
                <a:spcPts val="280"/>
              </a:spcBef>
              <a:spcAft>
                <a:spcPts val="0"/>
              </a:spcAft>
              <a:buClr>
                <a:schemeClr val="lt1"/>
              </a:buClr>
              <a:buSzPts val="1400"/>
              <a:buFont typeface="Montserrat Medium"/>
              <a:buChar char="●"/>
            </a:pPr>
            <a:r>
              <a:rPr lang="km-KH" u="sng">
                <a:solidFill>
                  <a:schemeClr val="hlink"/>
                </a:solidFill>
                <a:latin typeface="Hanuman" panose="02020502060506020304" pitchFamily="18" charset="0"/>
                <a:ea typeface="Montserrat Medium"/>
                <a:cs typeface="Hanuman" panose="02020502060506020304" pitchFamily="18" charset="0"/>
                <a:sym typeface="Montserrat Medium"/>
                <a:hlinkClick r:id="rId3"/>
              </a:rPr>
              <a:t>GPA/SAT របស់អ្នកសក្ដិសមនឹងទិន្នន័យដែលបានបោះពុម្ពរបស់សាលាអំពីសិស្សដែលត្រូវបានទទួលយក</a:t>
            </a:r>
          </a:p>
          <a:p>
            <a:pPr marL="914400" lvl="0" indent="-317500" algn="l" rtl="0">
              <a:lnSpc>
                <a:spcPct val="115000"/>
              </a:lnSpc>
              <a:spcBef>
                <a:spcPts val="0"/>
              </a:spcBef>
              <a:spcAft>
                <a:spcPts val="0"/>
              </a:spcAft>
              <a:buClr>
                <a:schemeClr val="lt1"/>
              </a:buClr>
              <a:buSzPts val="1400"/>
              <a:buFont typeface="Montserrat Medium"/>
              <a:buChar char="●"/>
            </a:pPr>
            <a:r>
              <a:rPr lang="km-KH">
                <a:solidFill>
                  <a:schemeClr val="lt1"/>
                </a:solidFill>
                <a:latin typeface="Hanuman" panose="02020502060506020304" pitchFamily="18" charset="0"/>
                <a:ea typeface="Montserrat Medium"/>
                <a:cs typeface="Hanuman" panose="02020502060506020304" pitchFamily="18" charset="0"/>
                <a:sym typeface="Montserrat Medium"/>
              </a:rPr>
              <a:t>អ្នកបានពិនិត្យការចំណាយសុទ្ធរបស់ពួកគេក្នុងការ​ចូលរៀនធៀបនឹងកម្មវិធីគណនាតម្លៃសុទ្ធ / SAI របស់អ្នក ហើយអ្នកនឹងអាចបង់ប្រាក់សម្រាប់សាលានេះបាន</a:t>
            </a:r>
          </a:p>
          <a:p>
            <a:pPr marL="0" lvl="0" indent="0" algn="l" rtl="0">
              <a:lnSpc>
                <a:spcPct val="115000"/>
              </a:lnSpc>
              <a:spcBef>
                <a:spcPts val="280"/>
              </a:spcBef>
              <a:spcAft>
                <a:spcPts val="0"/>
              </a:spcAft>
              <a:buClr>
                <a:schemeClr val="dk1"/>
              </a:buClr>
              <a:buSzPts val="1530"/>
              <a:buFont typeface="Arial"/>
              <a:buNone/>
            </a:pPr>
            <a:r>
              <a:rPr lang="km-KH">
                <a:solidFill>
                  <a:schemeClr val="lt1"/>
                </a:solidFill>
                <a:latin typeface="Hanuman" panose="02020502060506020304" pitchFamily="18" charset="0"/>
                <a:ea typeface="Montserrat Medium"/>
                <a:cs typeface="Hanuman" panose="02020502060506020304" pitchFamily="18" charset="0"/>
                <a:sym typeface="Montserrat Medium"/>
              </a:rPr>
              <a:t>ទំនង</a:t>
            </a:r>
          </a:p>
          <a:p>
            <a:pPr marL="914400" lvl="0" indent="-317500" algn="l" rtl="0">
              <a:lnSpc>
                <a:spcPct val="115000"/>
              </a:lnSpc>
              <a:spcBef>
                <a:spcPts val="280"/>
              </a:spcBef>
              <a:spcAft>
                <a:spcPts val="0"/>
              </a:spcAft>
              <a:buClr>
                <a:schemeClr val="lt1"/>
              </a:buClr>
              <a:buSzPts val="1400"/>
              <a:buFont typeface="Montserrat Medium"/>
              <a:buChar char="●"/>
            </a:pPr>
            <a:r>
              <a:rPr lang="km-KH">
                <a:solidFill>
                  <a:schemeClr val="lt1"/>
                </a:solidFill>
                <a:latin typeface="Hanuman" panose="02020502060506020304" pitchFamily="18" charset="0"/>
                <a:ea typeface="Montserrat Medium"/>
                <a:cs typeface="Hanuman" panose="02020502060506020304" pitchFamily="18" charset="0"/>
                <a:sym typeface="Montserrat Medium"/>
              </a:rPr>
              <a:t>GPA/SAT របស់អ្នកខ្ពស់ជាងទិន្នន័យដែលបានបោះពុម្ពរបស់សាលាអំពីសិស្សដែលត្រូវបានទទួលយក</a:t>
            </a:r>
          </a:p>
          <a:p>
            <a:pPr marL="914400" lvl="0" indent="-317500" algn="l" rtl="0">
              <a:lnSpc>
                <a:spcPct val="115000"/>
              </a:lnSpc>
              <a:spcBef>
                <a:spcPts val="0"/>
              </a:spcBef>
              <a:spcAft>
                <a:spcPts val="0"/>
              </a:spcAft>
              <a:buClr>
                <a:schemeClr val="lt1"/>
              </a:buClr>
              <a:buSzPts val="1400"/>
              <a:buFont typeface="Montserrat Medium"/>
              <a:buChar char="●"/>
            </a:pPr>
            <a:r>
              <a:rPr lang="km-KH">
                <a:solidFill>
                  <a:schemeClr val="lt1"/>
                </a:solidFill>
                <a:latin typeface="Hanuman" panose="02020502060506020304" pitchFamily="18" charset="0"/>
                <a:ea typeface="Montserrat Medium"/>
                <a:cs typeface="Hanuman" panose="02020502060506020304" pitchFamily="18" charset="0"/>
                <a:sym typeface="Montserrat Medium"/>
              </a:rPr>
              <a:t>អត្រាទទួលយកខ្ពស់ (ឱកាសទទួលយក 70% ឬខ្ពស់ជាងនេះ)</a:t>
            </a:r>
          </a:p>
          <a:p>
            <a:pPr marL="457200" lvl="0" indent="0" algn="l" rtl="0">
              <a:spcBef>
                <a:spcPts val="28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914400" lvl="0" indent="0" algn="l" rtl="0">
              <a:spcBef>
                <a:spcPts val="0"/>
              </a:spcBef>
              <a:spcAft>
                <a:spcPts val="0"/>
              </a:spcAft>
              <a:buNone/>
            </a:pPr>
            <a:endParaRPr sz="17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7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lnSpc>
                <a:spcPct val="395454"/>
              </a:lnSpc>
              <a:spcBef>
                <a:spcPts val="1200"/>
              </a:spcBef>
              <a:spcAft>
                <a:spcPts val="0"/>
              </a:spcAft>
              <a:buNone/>
            </a:pPr>
            <a:endParaRPr sz="17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lnSpc>
                <a:spcPct val="395454"/>
              </a:lnSpc>
              <a:spcBef>
                <a:spcPts val="1200"/>
              </a:spcBef>
              <a:spcAft>
                <a:spcPts val="0"/>
              </a:spcAft>
              <a:buNone/>
            </a:pPr>
            <a:endParaRPr sz="17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1200"/>
              </a:spcBef>
              <a:spcAft>
                <a:spcPts val="0"/>
              </a:spcAft>
              <a:buNone/>
            </a:pPr>
            <a:endParaRPr sz="17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9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9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900">
              <a:solidFill>
                <a:schemeClr val="lt1"/>
              </a:solidFill>
              <a:latin typeface="Hanuman" panose="02020502060506020304" pitchFamily="18" charset="0"/>
              <a:ea typeface="Montserrat Medium"/>
              <a:cs typeface="Hanuman" panose="02020502060506020304" pitchFamily="18" charset="0"/>
              <a:sym typeface="Montserrat Medium"/>
            </a:endParaRPr>
          </a:p>
        </p:txBody>
      </p:sp>
      <p:sp>
        <p:nvSpPr>
          <p:cNvPr id="199" name="Google Shape;199;p30"/>
          <p:cNvSpPr/>
          <p:nvPr/>
        </p:nvSpPr>
        <p:spPr>
          <a:xfrm>
            <a:off x="6630625" y="0"/>
            <a:ext cx="2680020" cy="3462372"/>
          </a:xfrm>
          <a:prstGeom prst="irregularSeal2">
            <a:avLst/>
          </a:prstGeom>
          <a:solidFill>
            <a:srgbClr val="BFBFBF"/>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980000"/>
              </a:highlight>
              <a:latin typeface="Hanuman" panose="02020502060506020304" pitchFamily="18" charset="0"/>
              <a:cs typeface="Hanuman" panose="02020502060506020304" pitchFamily="18" charset="0"/>
            </a:endParaRPr>
          </a:p>
        </p:txBody>
      </p:sp>
      <p:sp>
        <p:nvSpPr>
          <p:cNvPr id="200" name="Google Shape;200;p30"/>
          <p:cNvSpPr txBox="1"/>
          <p:nvPr/>
        </p:nvSpPr>
        <p:spPr>
          <a:xfrm>
            <a:off x="7008775" y="1221044"/>
            <a:ext cx="1721400" cy="256477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m-KH" sz="1200" b="1" dirty="0">
                <a:solidFill>
                  <a:srgbClr val="980000"/>
                </a:solidFill>
                <a:latin typeface="Hanuman" panose="02020502060506020304" pitchFamily="18" charset="0"/>
                <a:ea typeface="Montserrat"/>
                <a:cs typeface="Hanuman" panose="02020502060506020304" pitchFamily="18" charset="0"/>
                <a:sym typeface="Montserrat"/>
              </a:rPr>
              <a:t>បញ្ជីដែលមានតុល្យភាពល្អ </a:t>
            </a:r>
          </a:p>
          <a:p>
            <a:pPr marL="0" lvl="0" indent="0" algn="ctr" rtl="0">
              <a:spcBef>
                <a:spcPts val="0"/>
              </a:spcBef>
              <a:spcAft>
                <a:spcPts val="0"/>
              </a:spcAft>
              <a:buNone/>
            </a:pPr>
            <a:r>
              <a:rPr lang="km-KH" sz="1200" b="1" dirty="0">
                <a:solidFill>
                  <a:srgbClr val="980000"/>
                </a:solidFill>
                <a:latin typeface="Hanuman" panose="02020502060506020304" pitchFamily="18" charset="0"/>
                <a:ea typeface="Montserrat"/>
                <a:cs typeface="Hanuman" panose="02020502060506020304" pitchFamily="18" charset="0"/>
                <a:sym typeface="Montserrat"/>
              </a:rPr>
              <a:t>ជាធម្មតាមាន </a:t>
            </a:r>
          </a:p>
          <a:p>
            <a:pPr marL="0" lvl="0" indent="0" algn="ctr" rtl="0">
              <a:spcBef>
                <a:spcPts val="0"/>
              </a:spcBef>
              <a:spcAft>
                <a:spcPts val="0"/>
              </a:spcAft>
              <a:buNone/>
            </a:pPr>
            <a:r>
              <a:rPr lang="km-KH" sz="1200" b="1" dirty="0">
                <a:solidFill>
                  <a:srgbClr val="980000"/>
                </a:solidFill>
                <a:latin typeface="Hanuman" panose="02020502060506020304" pitchFamily="18" charset="0"/>
                <a:ea typeface="Montserrat"/>
                <a:cs typeface="Hanuman" panose="02020502060506020304" pitchFamily="18" charset="0"/>
                <a:sym typeface="Montserrat"/>
              </a:rPr>
              <a:t>7-12 សាលា៖</a:t>
            </a:r>
            <a:endParaRPr lang="en-US" sz="1200" b="1" dirty="0">
              <a:solidFill>
                <a:srgbClr val="980000"/>
              </a:solidFill>
              <a:latin typeface="Hanuman" panose="02020502060506020304" pitchFamily="18" charset="0"/>
              <a:ea typeface="Montserrat"/>
              <a:cs typeface="Hanuman" panose="02020502060506020304" pitchFamily="18" charset="0"/>
              <a:sym typeface="Montserrat"/>
            </a:endParaRPr>
          </a:p>
          <a:p>
            <a:pPr marL="0" lvl="0" indent="0" algn="ctr" rtl="0">
              <a:spcBef>
                <a:spcPts val="0"/>
              </a:spcBef>
              <a:spcAft>
                <a:spcPts val="0"/>
              </a:spcAft>
              <a:buNone/>
            </a:pPr>
            <a:endParaRPr lang="km-KH" sz="1200" b="1" dirty="0">
              <a:solidFill>
                <a:srgbClr val="980000"/>
              </a:solidFill>
              <a:latin typeface="Hanuman" panose="02020502060506020304" pitchFamily="18" charset="0"/>
              <a:ea typeface="Montserrat"/>
              <a:cs typeface="Hanuman" panose="02020502060506020304" pitchFamily="18" charset="0"/>
              <a:sym typeface="Montserrat"/>
            </a:endParaRPr>
          </a:p>
          <a:p>
            <a:pPr marL="0" lvl="0" indent="0" algn="ctr" rtl="0">
              <a:spcBef>
                <a:spcPts val="0"/>
              </a:spcBef>
              <a:spcAft>
                <a:spcPts val="0"/>
              </a:spcAft>
              <a:buClr>
                <a:srgbClr val="000000"/>
              </a:buClr>
              <a:buSzPts val="1100"/>
              <a:buFont typeface="Arial"/>
              <a:buNone/>
            </a:pPr>
            <a:r>
              <a:rPr lang="km-KH" sz="1200" b="1" i="1" dirty="0">
                <a:solidFill>
                  <a:srgbClr val="980000"/>
                </a:solidFill>
                <a:latin typeface="Hanuman" panose="02020502060506020304" pitchFamily="18" charset="0"/>
                <a:ea typeface="Montserrat"/>
                <a:cs typeface="Hanuman" panose="02020502060506020304" pitchFamily="18" charset="0"/>
                <a:sym typeface="Montserrat"/>
              </a:rPr>
              <a:t>2-3 ដែលទាក់ទងទៅ</a:t>
            </a:r>
          </a:p>
          <a:p>
            <a:pPr marL="0" lvl="0" indent="0" algn="ctr" rtl="0">
              <a:spcBef>
                <a:spcPts val="0"/>
              </a:spcBef>
              <a:spcAft>
                <a:spcPts val="0"/>
              </a:spcAft>
              <a:buClr>
                <a:srgbClr val="000000"/>
              </a:buClr>
              <a:buSzPts val="1100"/>
              <a:buFont typeface="Arial"/>
              <a:buNone/>
            </a:pPr>
            <a:r>
              <a:rPr lang="km-KH" sz="1200" b="1" i="1" dirty="0">
                <a:solidFill>
                  <a:srgbClr val="980000"/>
                </a:solidFill>
                <a:latin typeface="Hanuman" panose="02020502060506020304" pitchFamily="18" charset="0"/>
                <a:ea typeface="Montserrat"/>
                <a:cs typeface="Hanuman" panose="02020502060506020304" pitchFamily="18" charset="0"/>
                <a:sym typeface="Montserrat"/>
              </a:rPr>
              <a:t>3-5 ជាគោលដៅ</a:t>
            </a:r>
          </a:p>
          <a:p>
            <a:pPr marL="0" lvl="0" indent="0" algn="ctr" rtl="0">
              <a:spcBef>
                <a:spcPts val="0"/>
              </a:spcBef>
              <a:spcAft>
                <a:spcPts val="0"/>
              </a:spcAft>
              <a:buClr>
                <a:srgbClr val="000000"/>
              </a:buClr>
              <a:buSzPts val="1100"/>
              <a:buFont typeface="Arial"/>
              <a:buNone/>
            </a:pPr>
            <a:r>
              <a:rPr lang="km-KH" sz="1200" b="1" i="1" dirty="0">
                <a:solidFill>
                  <a:srgbClr val="980000"/>
                </a:solidFill>
                <a:latin typeface="Hanuman" panose="02020502060506020304" pitchFamily="18" charset="0"/>
                <a:ea typeface="Montserrat"/>
                <a:cs typeface="Hanuman" panose="02020502060506020304" pitchFamily="18" charset="0"/>
                <a:sym typeface="Montserrat"/>
              </a:rPr>
              <a:t>2-4 ទំនងជោគជ័យ</a:t>
            </a:r>
          </a:p>
          <a:p>
            <a:pPr marL="0" lvl="0" indent="0" algn="ctr" rtl="0">
              <a:spcBef>
                <a:spcPts val="1000"/>
              </a:spcBef>
              <a:spcAft>
                <a:spcPts val="0"/>
              </a:spcAft>
              <a:buClr>
                <a:srgbClr val="000000"/>
              </a:buClr>
              <a:buSzPts val="1800"/>
              <a:buFont typeface="Arial"/>
              <a:buNone/>
            </a:pPr>
            <a:endParaRPr sz="2000" cap="small" dirty="0">
              <a:solidFill>
                <a:srgbClr val="FFFFFF"/>
              </a:solidFill>
              <a:latin typeface="Hanuman" panose="02020502060506020304" pitchFamily="18" charset="0"/>
              <a:ea typeface="Montserrat Medium"/>
              <a:cs typeface="Hanuman" panose="02020502060506020304" pitchFamily="18" charset="0"/>
              <a:sym typeface="Montserrat Medium"/>
            </a:endParaRPr>
          </a:p>
          <a:p>
            <a:pPr marL="285750" lvl="0" indent="-158750" algn="ctr" rtl="0">
              <a:spcBef>
                <a:spcPts val="1000"/>
              </a:spcBef>
              <a:spcAft>
                <a:spcPts val="0"/>
              </a:spcAft>
              <a:buClr>
                <a:srgbClr val="000000"/>
              </a:buClr>
              <a:buSzPts val="2000"/>
              <a:buFont typeface="Arial"/>
              <a:buNone/>
            </a:pPr>
            <a:endParaRPr sz="2000" cap="small" dirty="0">
              <a:solidFill>
                <a:srgbClr val="FFFFFF"/>
              </a:solidFill>
              <a:latin typeface="Hanuman" panose="02020502060506020304" pitchFamily="18" charset="0"/>
              <a:ea typeface="Montserrat Medium"/>
              <a:cs typeface="Hanuman" panose="02020502060506020304" pitchFamily="18" charset="0"/>
              <a:sym typeface="Montserrat Medium"/>
            </a:endParaRPr>
          </a:p>
          <a:p>
            <a:pPr marL="0" lvl="0" indent="0" algn="ctr" rtl="0">
              <a:spcBef>
                <a:spcPts val="0"/>
              </a:spcBef>
              <a:spcAft>
                <a:spcPts val="0"/>
              </a:spcAft>
              <a:buNone/>
            </a:pPr>
            <a:endParaRPr dirty="0">
              <a:latin typeface="Hanuman" panose="02020502060506020304" pitchFamily="18" charset="0"/>
              <a:ea typeface="Montserrat Medium"/>
              <a:cs typeface="Hanuman" panose="02020502060506020304" pitchFamily="18" charset="0"/>
              <a:sym typeface="Montserrat Medium"/>
            </a:endParaRPr>
          </a:p>
        </p:txBody>
      </p:sp>
      <p:sp>
        <p:nvSpPr>
          <p:cNvPr id="201" name="Google Shape;201;p30"/>
          <p:cNvSpPr/>
          <p:nvPr/>
        </p:nvSpPr>
        <p:spPr>
          <a:xfrm>
            <a:off x="7008775" y="3930975"/>
            <a:ext cx="2065800" cy="7095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anuman" panose="02020502060506020304" pitchFamily="18" charset="0"/>
              <a:cs typeface="Hanuman" panose="02020502060506020304" pitchFamily="18" charset="0"/>
            </a:endParaRPr>
          </a:p>
        </p:txBody>
      </p:sp>
      <p:sp>
        <p:nvSpPr>
          <p:cNvPr id="202" name="Google Shape;202;p30"/>
          <p:cNvSpPr txBox="1"/>
          <p:nvPr/>
        </p:nvSpPr>
        <p:spPr>
          <a:xfrm>
            <a:off x="6547607" y="3995918"/>
            <a:ext cx="2529000" cy="653995"/>
          </a:xfrm>
          <a:prstGeom prst="rect">
            <a:avLst/>
          </a:prstGeom>
          <a:noFill/>
          <a:ln>
            <a:noFill/>
          </a:ln>
        </p:spPr>
        <p:txBody>
          <a:bodyPr spcFirstLastPara="1" wrap="square" lIns="91425" tIns="91425" rIns="91425" bIns="91425" anchor="t" anchorCtr="0">
            <a:spAutoFit/>
          </a:bodyPr>
          <a:lstStyle/>
          <a:p>
            <a:pPr marL="457200" lvl="0" indent="0" algn="ctr" rtl="0">
              <a:spcBef>
                <a:spcPts val="280"/>
              </a:spcBef>
              <a:spcAft>
                <a:spcPts val="0"/>
              </a:spcAft>
              <a:buNone/>
            </a:pPr>
            <a:r>
              <a:rPr lang="km-KH" u="sng">
                <a:solidFill>
                  <a:schemeClr val="accent1"/>
                </a:solidFill>
                <a:latin typeface="Hanuman" panose="02020502060506020304" pitchFamily="18" charset="0"/>
                <a:ea typeface="Montserrat Medium"/>
                <a:cs typeface="Hanuman" panose="02020502060506020304" pitchFamily="18" charset="0"/>
                <a:sym typeface="Montserrat Medium"/>
                <a:hlinkClick r:id="rId4">
                  <a:extLst>
                    <a:ext uri="{A12FA001-AC4F-418D-AE19-62706E023703}">
                      <ahyp:hlinkClr xmlns:ahyp="http://schemas.microsoft.com/office/drawing/2018/hyperlinkcolor" xmlns="" val="tx"/>
                    </a:ext>
                  </a:extLst>
                </a:hlinkClick>
              </a:rPr>
              <a:t>College Navigator</a:t>
            </a:r>
            <a:r>
              <a:rPr lang="km-KH" u="sng">
                <a:solidFill>
                  <a:schemeClr val="accent1"/>
                </a:solidFill>
                <a:latin typeface="Hanuman" panose="02020502060506020304" pitchFamily="18" charset="0"/>
                <a:ea typeface="Montserrat Medium"/>
                <a:cs typeface="Hanuman" panose="02020502060506020304" pitchFamily="18" charset="0"/>
                <a:sym typeface="Montserrat Medium"/>
              </a:rPr>
              <a:t> </a:t>
            </a:r>
            <a:r>
              <a:rPr lang="km-KH">
                <a:solidFill>
                  <a:schemeClr val="dk1"/>
                </a:solidFill>
                <a:latin typeface="Hanuman" panose="02020502060506020304" pitchFamily="18" charset="0"/>
                <a:ea typeface="Montserrat"/>
                <a:cs typeface="Hanuman" panose="02020502060506020304" pitchFamily="18" charset="0"/>
                <a:sym typeface="Montserrat"/>
              </a:rPr>
              <a:t>គឺជាឧបករណ៍ដ៏អស្ចារ្យ!</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423275" y="19244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km-KH">
                <a:solidFill>
                  <a:schemeClr val="lt1"/>
                </a:solidFill>
                <a:latin typeface="Hanuman" panose="02020502060506020304" pitchFamily="18" charset="0"/>
                <a:ea typeface="Playfair Display"/>
                <a:cs typeface="Hanuman" panose="02020502060506020304" pitchFamily="18" charset="0"/>
                <a:sym typeface="Playfair Display"/>
              </a:rPr>
              <a:t>ផ្នែកនៃពាក្យសុំចូលរៀនមហាវិទ្យាល័យ</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11"/>
        <p:cNvGrpSpPr/>
        <p:nvPr/>
      </p:nvGrpSpPr>
      <p:grpSpPr>
        <a:xfrm>
          <a:off x="0" y="0"/>
          <a:ext cx="0" cy="0"/>
          <a:chOff x="0" y="0"/>
          <a:chExt cx="0" cy="0"/>
        </a:xfrm>
      </p:grpSpPr>
      <p:cxnSp>
        <p:nvCxnSpPr>
          <p:cNvPr id="212" name="Google Shape;212;p3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13" name="Google Shape;213;p32"/>
          <p:cNvSpPr txBox="1"/>
          <p:nvPr/>
        </p:nvSpPr>
        <p:spPr>
          <a:xfrm>
            <a:off x="654000" y="213400"/>
            <a:ext cx="8010300"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ផ្នែកនៃពាក្យសុំចូលរៀនមហាវិទ្យាល័យ៖ មហាវិទ្យាល័យ 4 ឆ្នាំ</a:t>
            </a:r>
          </a:p>
        </p:txBody>
      </p:sp>
      <p:sp>
        <p:nvSpPr>
          <p:cNvPr id="214" name="Google Shape;214;p32"/>
          <p:cNvSpPr txBox="1"/>
          <p:nvPr/>
        </p:nvSpPr>
        <p:spPr>
          <a:xfrm>
            <a:off x="268950" y="892675"/>
            <a:ext cx="8780400" cy="3864900"/>
          </a:xfrm>
          <a:prstGeom prst="rect">
            <a:avLst/>
          </a:prstGeom>
          <a:noFill/>
          <a:ln>
            <a:noFill/>
          </a:ln>
        </p:spPr>
        <p:txBody>
          <a:bodyPr spcFirstLastPara="1" wrap="square" lIns="91425" tIns="91425" rIns="91425" bIns="91425" anchor="t" anchorCtr="0">
            <a:noAutofit/>
          </a:bodyPr>
          <a:lstStyle/>
          <a:p>
            <a:pPr marL="914400" lvl="0" indent="-361950" algn="l" rtl="0">
              <a:spcBef>
                <a:spcPts val="280"/>
              </a:spcBef>
              <a:spcAft>
                <a:spcPts val="0"/>
              </a:spcAft>
              <a:buClr>
                <a:schemeClr val="lt1"/>
              </a:buClr>
              <a:buSzPts val="2100"/>
              <a:buFont typeface="Montserrat Medium"/>
              <a:buChar char="●"/>
            </a:pPr>
            <a:r>
              <a:rPr lang="km-KH" sz="2000" u="sng" dirty="0">
                <a:solidFill>
                  <a:schemeClr val="hlink"/>
                </a:solidFill>
                <a:latin typeface="Hanuman" panose="02020502060506020304" pitchFamily="18" charset="0"/>
                <a:ea typeface="Montserrat Medium"/>
                <a:cs typeface="Hanuman" panose="02020502060506020304" pitchFamily="18" charset="0"/>
                <a:sym typeface="Montserrat Medium"/>
                <a:hlinkClick r:id="rId3"/>
              </a:rPr>
              <a:t>កម្មវិធី Common Application</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អត្ថបទសំណេរ</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ព្រឹត្តិបត្រពិន្ទុ</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លិខិតណែនាំ </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SAT/ACT</a:t>
            </a:r>
          </a:p>
          <a:p>
            <a:pPr marL="914400" lvl="0" indent="0" algn="l" rtl="0">
              <a:spcBef>
                <a:spcPts val="280"/>
              </a:spcBef>
              <a:spcAft>
                <a:spcPts val="0"/>
              </a:spcAft>
              <a:buNone/>
            </a:pPr>
            <a:endParaRPr sz="9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endParaRPr sz="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457200" algn="l" rtl="0">
              <a:spcBef>
                <a:spcPts val="280"/>
              </a:spcBef>
              <a:spcAft>
                <a:spcPts val="0"/>
              </a:spcAft>
              <a:buNone/>
            </a:pPr>
            <a:r>
              <a:rPr lang="km-KH" sz="2000" i="1" dirty="0">
                <a:solidFill>
                  <a:schemeClr val="lt1"/>
                </a:solidFill>
                <a:latin typeface="Hanuman" panose="02020502060506020304" pitchFamily="18" charset="0"/>
                <a:ea typeface="Montserrat Medium"/>
                <a:cs typeface="Hanuman" panose="02020502060506020304" pitchFamily="18" charset="0"/>
                <a:sym typeface="Montserrat Medium"/>
              </a:rPr>
              <a:t>ការពិចារណាពិសេស៖</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ប្រសិនបើអ្នកចូលរួមក្នុងការប្រកួតកីឡា សូមចុះឈ្មោះសុំ </a:t>
            </a:r>
            <a:r>
              <a:rPr lang="km-KH" sz="2000" u="sng" dirty="0">
                <a:solidFill>
                  <a:schemeClr val="hlink"/>
                </a:solidFill>
                <a:latin typeface="Hanuman" panose="02020502060506020304" pitchFamily="18" charset="0"/>
                <a:ea typeface="Montserrat Medium"/>
                <a:cs typeface="Hanuman" panose="02020502060506020304" pitchFamily="18" charset="0"/>
                <a:sym typeface="Montserrat Medium"/>
                <a:hlinkClick r:id="rId4"/>
              </a:rPr>
              <a:t>NCAA តាមអនឡាញ </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ការសវនកម្ម</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ផលបត្រសិក្សា</a:t>
            </a:r>
          </a:p>
          <a:p>
            <a:pPr marL="914400" lvl="0" indent="-361950" algn="l" rtl="0">
              <a:spcBef>
                <a:spcPts val="28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បទសម្ភាសន៍៖</a:t>
            </a:r>
          </a:p>
          <a:p>
            <a:pPr marL="0" lvl="0" indent="0" algn="l" rtl="0">
              <a:spcBef>
                <a:spcPts val="28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28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91440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lnSpc>
                <a:spcPct val="395454"/>
              </a:lnSpc>
              <a:spcBef>
                <a:spcPts val="120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lnSpc>
                <a:spcPct val="395454"/>
              </a:lnSpc>
              <a:spcBef>
                <a:spcPts val="120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120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64"/>
        <p:cNvGrpSpPr/>
        <p:nvPr/>
      </p:nvGrpSpPr>
      <p:grpSpPr>
        <a:xfrm>
          <a:off x="0" y="0"/>
          <a:ext cx="0" cy="0"/>
          <a:chOff x="0" y="0"/>
          <a:chExt cx="0" cy="0"/>
        </a:xfrm>
      </p:grpSpPr>
      <p:cxnSp>
        <p:nvCxnSpPr>
          <p:cNvPr id="65" name="Google Shape;65;p15"/>
          <p:cNvCxnSpPr/>
          <p:nvPr/>
        </p:nvCxnSpPr>
        <p:spPr>
          <a:xfrm rot="5400000">
            <a:off x="2197884" y="2569550"/>
            <a:ext cx="4752633" cy="0"/>
          </a:xfrm>
          <a:prstGeom prst="straightConnector1">
            <a:avLst/>
          </a:prstGeom>
          <a:noFill/>
          <a:ln w="9525" cap="rnd" cmpd="sng">
            <a:solidFill>
              <a:srgbClr val="E6E6E4"/>
            </a:solidFill>
            <a:prstDash val="solid"/>
            <a:round/>
            <a:headEnd type="none" w="sm" len="sm"/>
            <a:tailEnd type="none" w="sm" len="sm"/>
          </a:ln>
        </p:spPr>
      </p:cxnSp>
      <p:cxnSp>
        <p:nvCxnSpPr>
          <p:cNvPr id="66" name="Google Shape;66;p15"/>
          <p:cNvCxnSpPr/>
          <p:nvPr/>
        </p:nvCxnSpPr>
        <p:spPr>
          <a:xfrm rot="10800000">
            <a:off x="514350" y="4796607"/>
            <a:ext cx="3856079" cy="0"/>
          </a:xfrm>
          <a:prstGeom prst="straightConnector1">
            <a:avLst/>
          </a:prstGeom>
          <a:noFill/>
          <a:ln w="9525" cap="rnd" cmpd="sng">
            <a:solidFill>
              <a:srgbClr val="E6E6E4"/>
            </a:solidFill>
            <a:prstDash val="solid"/>
            <a:round/>
            <a:headEnd type="none" w="sm" len="sm"/>
            <a:tailEnd type="none" w="sm" len="sm"/>
          </a:ln>
        </p:spPr>
      </p:cxnSp>
      <p:cxnSp>
        <p:nvCxnSpPr>
          <p:cNvPr id="67" name="Google Shape;67;p15"/>
          <p:cNvCxnSpPr/>
          <p:nvPr/>
        </p:nvCxnSpPr>
        <p:spPr>
          <a:xfrm rot="10800000">
            <a:off x="4773572" y="4796607"/>
            <a:ext cx="3856079" cy="0"/>
          </a:xfrm>
          <a:prstGeom prst="straightConnector1">
            <a:avLst/>
          </a:prstGeom>
          <a:noFill/>
          <a:ln w="9525" cap="rnd" cmpd="sng">
            <a:solidFill>
              <a:srgbClr val="E6E6E4"/>
            </a:solidFill>
            <a:prstDash val="solid"/>
            <a:round/>
            <a:headEnd type="none" w="sm" len="sm"/>
            <a:tailEnd type="none" w="sm" len="sm"/>
          </a:ln>
        </p:spPr>
      </p:cxnSp>
      <p:sp>
        <p:nvSpPr>
          <p:cNvPr id="68" name="Google Shape;68;p15"/>
          <p:cNvSpPr txBox="1"/>
          <p:nvPr/>
        </p:nvSpPr>
        <p:spPr>
          <a:xfrm>
            <a:off x="299300" y="1235950"/>
            <a:ext cx="4312200" cy="277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600" dirty="0">
                <a:solidFill>
                  <a:srgbClr val="FFFFFF"/>
                </a:solidFill>
                <a:latin typeface="Hanuman" panose="02020502060506020304" pitchFamily="18" charset="0"/>
                <a:ea typeface="Playfair Display"/>
                <a:cs typeface="Hanuman" panose="02020502060506020304" pitchFamily="18" charset="0"/>
                <a:sym typeface="Playfair Display"/>
              </a:rPr>
              <a:t>សូមស្វាគមន៍ មាតាបិតា/អាណាព្យាបាល</a:t>
            </a:r>
          </a:p>
          <a:p>
            <a:pPr marL="0" marR="0" lvl="0" indent="0" algn="l" rtl="0">
              <a:lnSpc>
                <a:spcPct val="100000"/>
              </a:lnSpc>
              <a:spcBef>
                <a:spcPts val="0"/>
              </a:spcBef>
              <a:spcAft>
                <a:spcPts val="0"/>
              </a:spcAft>
              <a:buNone/>
            </a:pPr>
            <a:endParaRPr sz="3600" dirty="0">
              <a:solidFill>
                <a:srgbClr val="FFFFFF"/>
              </a:solidFill>
              <a:latin typeface="Hanuman" panose="02020502060506020304" pitchFamily="18" charset="0"/>
              <a:ea typeface="Playfair Display"/>
              <a:cs typeface="Hanuman" panose="02020502060506020304" pitchFamily="18" charset="0"/>
              <a:sym typeface="Playfair Display"/>
            </a:endParaRPr>
          </a:p>
          <a:p>
            <a:pPr marL="0" marR="0" lvl="0" indent="0" algn="l" rtl="0">
              <a:lnSpc>
                <a:spcPct val="100000"/>
              </a:lnSpc>
              <a:spcBef>
                <a:spcPts val="0"/>
              </a:spcBef>
              <a:spcAft>
                <a:spcPts val="0"/>
              </a:spcAft>
              <a:buNone/>
            </a:pPr>
            <a:endParaRPr sz="3600" dirty="0">
              <a:solidFill>
                <a:srgbClr val="FFFFFF"/>
              </a:solidFill>
              <a:latin typeface="Hanuman" panose="02020502060506020304" pitchFamily="18" charset="0"/>
              <a:ea typeface="Playfair Display"/>
              <a:cs typeface="Hanuman" panose="02020502060506020304" pitchFamily="18" charset="0"/>
              <a:sym typeface="Playfair Display"/>
            </a:endParaRPr>
          </a:p>
          <a:p>
            <a:pPr marL="0" marR="0" lvl="0" indent="0" algn="l" rtl="0">
              <a:lnSpc>
                <a:spcPct val="100000"/>
              </a:lnSpc>
              <a:spcBef>
                <a:spcPts val="0"/>
              </a:spcBef>
              <a:spcAft>
                <a:spcPts val="0"/>
              </a:spcAft>
              <a:buNone/>
            </a:pPr>
            <a:endParaRPr sz="3600" dirty="0">
              <a:solidFill>
                <a:srgbClr val="FFFFFF"/>
              </a:solidFill>
              <a:latin typeface="Hanuman" panose="02020502060506020304" pitchFamily="18" charset="0"/>
              <a:ea typeface="Playfair Display"/>
              <a:cs typeface="Hanuman" panose="02020502060506020304" pitchFamily="18" charset="0"/>
              <a:sym typeface="Playfair Display"/>
            </a:endParaRPr>
          </a:p>
        </p:txBody>
      </p:sp>
      <p:sp>
        <p:nvSpPr>
          <p:cNvPr id="69" name="Google Shape;69;p15"/>
          <p:cNvSpPr txBox="1"/>
          <p:nvPr/>
        </p:nvSpPr>
        <p:spPr>
          <a:xfrm>
            <a:off x="4676225" y="1219250"/>
            <a:ext cx="4391700" cy="201055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km-KH" sz="3100">
                <a:solidFill>
                  <a:schemeClr val="lt1"/>
                </a:solidFill>
                <a:latin typeface="Hanuman" panose="02020502060506020304" pitchFamily="18" charset="0"/>
                <a:ea typeface="Playfair Display"/>
                <a:cs typeface="Hanuman" panose="02020502060506020304" pitchFamily="18" charset="0"/>
                <a:sym typeface="Playfair Display"/>
              </a:rPr>
              <a:t>ថ្នាក់នៃឆ្នាំ 2026</a:t>
            </a:r>
          </a:p>
          <a:p>
            <a:pPr marL="0" lvl="0" indent="0" algn="l" rtl="0">
              <a:lnSpc>
                <a:spcPct val="115000"/>
              </a:lnSpc>
              <a:spcBef>
                <a:spcPts val="0"/>
              </a:spcBef>
              <a:spcAft>
                <a:spcPts val="0"/>
              </a:spcAft>
              <a:buClr>
                <a:schemeClr val="dk1"/>
              </a:buClr>
              <a:buFont typeface="Arial"/>
              <a:buNone/>
            </a:pPr>
            <a:r>
              <a:rPr lang="km-KH" sz="3000">
                <a:solidFill>
                  <a:schemeClr val="lt1"/>
                </a:solidFill>
                <a:latin typeface="Hanuman" panose="02020502060506020304" pitchFamily="18" charset="0"/>
                <a:ea typeface="Playfair Display"/>
                <a:cs typeface="Hanuman" panose="02020502060506020304" pitchFamily="18" charset="0"/>
                <a:sym typeface="Playfair Display"/>
              </a:rPr>
              <a:t>ការប្រជុំចាប់ផ្តើមការរៀបចំផែនការក្រោយវិទ្យាល័យ</a:t>
            </a:r>
          </a:p>
          <a:p>
            <a:pPr marL="0" marR="0" lvl="0" indent="0" algn="r" rtl="0">
              <a:lnSpc>
                <a:spcPct val="200000"/>
              </a:lnSpc>
              <a:spcBef>
                <a:spcPts val="0"/>
              </a:spcBef>
              <a:spcAft>
                <a:spcPts val="0"/>
              </a:spcAft>
              <a:buNone/>
            </a:pPr>
            <a:endParaRPr sz="700">
              <a:latin typeface="Hanuman" panose="02020502060506020304" pitchFamily="18" charset="0"/>
              <a:cs typeface="Hanuman" panose="02020502060506020304" pitchFamily="18" charset="0"/>
            </a:endParaRPr>
          </a:p>
          <a:p>
            <a:pPr marL="0" marR="0" lvl="0" indent="0" algn="r" rtl="0">
              <a:lnSpc>
                <a:spcPct val="200000"/>
              </a:lnSpc>
              <a:spcBef>
                <a:spcPts val="0"/>
              </a:spcBef>
              <a:spcAft>
                <a:spcPts val="0"/>
              </a:spcAft>
              <a:buNone/>
            </a:pPr>
            <a:endParaRPr sz="600" b="0" i="0" u="none" strike="noStrike" cap="none">
              <a:solidFill>
                <a:srgbClr val="E6E6E4"/>
              </a:solidFill>
              <a:latin typeface="Hanuman" panose="02020502060506020304" pitchFamily="18" charset="0"/>
              <a:ea typeface="Montserrat Medium"/>
              <a:cs typeface="Hanuman" panose="02020502060506020304" pitchFamily="18" charset="0"/>
              <a:sym typeface="Montserrat Medium"/>
            </a:endParaRPr>
          </a:p>
        </p:txBody>
      </p:sp>
      <p:pic>
        <p:nvPicPr>
          <p:cNvPr id="70" name="Google Shape;70;p15" descr="LHS logo.png"/>
          <p:cNvPicPr preferRelativeResize="0"/>
          <p:nvPr/>
        </p:nvPicPr>
        <p:blipFill rotWithShape="1">
          <a:blip r:embed="rId3">
            <a:alphaModFix/>
          </a:blip>
          <a:srcRect/>
          <a:stretch/>
        </p:blipFill>
        <p:spPr>
          <a:xfrm>
            <a:off x="514350" y="3249338"/>
            <a:ext cx="1467650" cy="1467650"/>
          </a:xfrm>
          <a:prstGeom prst="rect">
            <a:avLst/>
          </a:prstGeom>
          <a:noFill/>
          <a:ln>
            <a:noFill/>
          </a:ln>
        </p:spPr>
      </p:pic>
      <p:sp>
        <p:nvSpPr>
          <p:cNvPr id="71" name="Google Shape;71;p15"/>
          <p:cNvSpPr txBox="1"/>
          <p:nvPr/>
        </p:nvSpPr>
        <p:spPr>
          <a:xfrm>
            <a:off x="4745424" y="4218275"/>
            <a:ext cx="4312200" cy="300082"/>
          </a:xfrm>
          <a:prstGeom prst="rect">
            <a:avLst/>
          </a:prstGeom>
          <a:noFill/>
          <a:ln>
            <a:noFill/>
          </a:ln>
        </p:spPr>
        <p:txBody>
          <a:bodyPr spcFirstLastPara="1" wrap="square" lIns="0" tIns="0" rIns="0" bIns="0" anchor="t" anchorCtr="0">
            <a:spAutoFit/>
          </a:bodyPr>
          <a:lstStyle/>
          <a:p>
            <a:pPr marL="0" marR="0" lvl="0" indent="0" algn="r" rtl="0">
              <a:lnSpc>
                <a:spcPct val="130000"/>
              </a:lnSpc>
              <a:spcBef>
                <a:spcPts val="0"/>
              </a:spcBef>
              <a:spcAft>
                <a:spcPts val="0"/>
              </a:spcAft>
              <a:buNone/>
            </a:pPr>
            <a:r>
              <a:rPr lang="km-KH" sz="1500">
                <a:solidFill>
                  <a:srgbClr val="E6E6E4"/>
                </a:solidFill>
                <a:latin typeface="Hanuman" panose="02020502060506020304" pitchFamily="18" charset="0"/>
                <a:ea typeface="Montserrat Medium"/>
                <a:cs typeface="Hanuman" panose="02020502060506020304" pitchFamily="18" charset="0"/>
                <a:sym typeface="Montserrat Medium"/>
              </a:rPr>
              <a:t>បទបង្ហាញដោយ៖ ទីប្រឹក្សាមហាវិទ្យាល័យ និងអាជីព</a:t>
            </a:r>
          </a:p>
        </p:txBody>
      </p:sp>
      <p:sp>
        <p:nvSpPr>
          <p:cNvPr id="72" name="Google Shape;72;p15"/>
          <p:cNvSpPr txBox="1"/>
          <p:nvPr/>
        </p:nvSpPr>
        <p:spPr>
          <a:xfrm>
            <a:off x="4752424" y="4486000"/>
            <a:ext cx="4312200" cy="300082"/>
          </a:xfrm>
          <a:prstGeom prst="rect">
            <a:avLst/>
          </a:prstGeom>
          <a:noFill/>
          <a:ln>
            <a:noFill/>
          </a:ln>
        </p:spPr>
        <p:txBody>
          <a:bodyPr spcFirstLastPara="1" wrap="square" lIns="0" tIns="0" rIns="0" bIns="0" anchor="t" anchorCtr="0">
            <a:spAutoFit/>
          </a:bodyPr>
          <a:lstStyle/>
          <a:p>
            <a:pPr marL="0" marR="0" lvl="0" indent="0" algn="r" rtl="0">
              <a:lnSpc>
                <a:spcPct val="130000"/>
              </a:lnSpc>
              <a:spcBef>
                <a:spcPts val="0"/>
              </a:spcBef>
              <a:spcAft>
                <a:spcPts val="0"/>
              </a:spcAft>
              <a:buNone/>
            </a:pPr>
            <a:r>
              <a:rPr lang="km-KH" sz="1500">
                <a:solidFill>
                  <a:srgbClr val="E6E6E4"/>
                </a:solidFill>
                <a:latin typeface="Hanuman" panose="02020502060506020304" pitchFamily="18" charset="0"/>
                <a:ea typeface="Montserrat Medium"/>
                <a:cs typeface="Hanuman" panose="02020502060506020304" pitchFamily="18" charset="0"/>
                <a:sym typeface="Montserrat Medium"/>
              </a:rPr>
              <a:t>ខែកញ្ញា ឆ្នាំ 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18"/>
        <p:cNvGrpSpPr/>
        <p:nvPr/>
      </p:nvGrpSpPr>
      <p:grpSpPr>
        <a:xfrm>
          <a:off x="0" y="0"/>
          <a:ext cx="0" cy="0"/>
          <a:chOff x="0" y="0"/>
          <a:chExt cx="0" cy="0"/>
        </a:xfrm>
      </p:grpSpPr>
      <p:cxnSp>
        <p:nvCxnSpPr>
          <p:cNvPr id="219" name="Google Shape;219;p3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20" name="Google Shape;220;p33"/>
          <p:cNvSpPr txBox="1"/>
          <p:nvPr/>
        </p:nvSpPr>
        <p:spPr>
          <a:xfrm>
            <a:off x="514350" y="437525"/>
            <a:ext cx="7545300" cy="43088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Font typeface="Arial"/>
              <a:buNone/>
            </a:pPr>
            <a:r>
              <a:rPr lang="km-KH" sz="2800" u="sng">
                <a:solidFill>
                  <a:schemeClr val="accent5"/>
                </a:solidFill>
                <a:latin typeface="Hanuman" panose="02020502060506020304" pitchFamily="18" charset="0"/>
                <a:ea typeface="Playfair Display"/>
                <a:cs typeface="Hanuman" panose="02020502060506020304" pitchFamily="18" charset="0"/>
                <a:sym typeface="Playfair Display"/>
                <a:hlinkClick r:id="rId3">
                  <a:extLst>
                    <a:ext uri="{A12FA001-AC4F-418D-AE19-62706E023703}">
                      <ahyp:hlinkClr xmlns:ahyp="http://schemas.microsoft.com/office/drawing/2018/hyperlinkcolor" xmlns="" val="tx"/>
                    </a:ext>
                  </a:extLst>
                </a:hlinkClick>
              </a:rPr>
              <a:t>កម្មវិធី Common Application</a:t>
            </a:r>
          </a:p>
        </p:txBody>
      </p:sp>
      <p:sp>
        <p:nvSpPr>
          <p:cNvPr id="221" name="Google Shape;221;p33"/>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387350" algn="l" rtl="0">
              <a:lnSpc>
                <a:spcPct val="115000"/>
              </a:lnSpc>
              <a:spcBef>
                <a:spcPts val="280"/>
              </a:spcBef>
              <a:spcAft>
                <a:spcPts val="0"/>
              </a:spcAft>
              <a:buClr>
                <a:schemeClr val="lt1"/>
              </a:buClr>
              <a:buSzPts val="250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ពាក្យសុំមួយសម្រាប់សាលាជាង 1000 </a:t>
            </a:r>
          </a:p>
          <a:p>
            <a:pPr marL="457200" lvl="0" indent="-376555" algn="l" rtl="0">
              <a:spcBef>
                <a:spcPts val="0"/>
              </a:spcBef>
              <a:spcAft>
                <a:spcPts val="0"/>
              </a:spcAft>
              <a:buClr>
                <a:schemeClr val="lt1"/>
              </a:buClr>
              <a:buSzPts val="233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សិស្សត្រូវបង្កើតគណនីមួយ</a:t>
            </a:r>
          </a:p>
          <a:p>
            <a:pPr marL="457200" lvl="0" indent="-376555" algn="l" rtl="0">
              <a:spcBef>
                <a:spcPts val="0"/>
              </a:spcBef>
              <a:spcAft>
                <a:spcPts val="0"/>
              </a:spcAft>
              <a:buClr>
                <a:schemeClr val="lt1"/>
              </a:buClr>
              <a:buSzPts val="233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សិស្សបន្ថែមសាលាទៅផ្ទាំងគ្រប់គ្រងរបស់ពួកគេលើកម្មវិធី Common App</a:t>
            </a:r>
          </a:p>
          <a:p>
            <a:pPr marL="0" lvl="0" indent="0" algn="l" rtl="0">
              <a:spcBef>
                <a:spcPts val="0"/>
              </a:spcBef>
              <a:spcAft>
                <a:spcPts val="0"/>
              </a:spcAft>
              <a:buNone/>
            </a:pPr>
            <a:endParaRPr sz="1200" i="1">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2400" i="1">
                <a:solidFill>
                  <a:schemeClr val="accent6"/>
                </a:solidFill>
                <a:latin typeface="Hanuman" panose="02020502060506020304" pitchFamily="18" charset="0"/>
                <a:ea typeface="Montserrat Medium"/>
                <a:cs typeface="Hanuman" panose="02020502060506020304" pitchFamily="18" charset="0"/>
                <a:sym typeface="Montserrat Medium"/>
              </a:rPr>
              <a:t>មើលប្លុកបត់បែនបាន ឬចូលម៉ោង CCC សម្រាប់ជំនួយ! </a:t>
            </a:r>
          </a:p>
          <a:p>
            <a:pPr marL="0" lvl="0" indent="0" algn="l" rtl="0">
              <a:spcBef>
                <a:spcPts val="0"/>
              </a:spcBef>
              <a:spcAft>
                <a:spcPts val="0"/>
              </a:spcAft>
              <a:buNone/>
            </a:pPr>
            <a:endParaRPr sz="1100" i="1">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2400" u="sng">
                <a:solidFill>
                  <a:schemeClr val="hlink"/>
                </a:solidFill>
                <a:latin typeface="Hanuman" panose="02020502060506020304" pitchFamily="18" charset="0"/>
                <a:ea typeface="Montserrat Medium"/>
                <a:cs typeface="Hanuman" panose="02020502060506020304" pitchFamily="18" charset="0"/>
                <a:sym typeface="Montserrat Medium"/>
                <a:hlinkClick r:id="rId4"/>
              </a:rPr>
              <a:t>ការណែនាំសិស្សអំពីកម្មវិធី Common Application</a:t>
            </a:r>
            <a:r>
              <a:rPr lang="km-KH" sz="2000" u="sng">
                <a:solidFill>
                  <a:schemeClr val="hlink"/>
                </a:solidFill>
                <a:latin typeface="Hanuman" panose="02020502060506020304" pitchFamily="18" charset="0"/>
                <a:ea typeface="Montserrat Medium"/>
                <a:cs typeface="Hanuman" panose="02020502060506020304" pitchFamily="18" charset="0"/>
                <a:sym typeface="Montserrat Medium"/>
                <a:hlinkClick r:id="rId4"/>
              </a:rPr>
              <a:t> </a:t>
            </a:r>
            <a:r>
              <a:rPr lang="km-KH" sz="2000">
                <a:solidFill>
                  <a:schemeClr val="lt1"/>
                </a:solidFill>
                <a:latin typeface="Hanuman" panose="02020502060506020304" pitchFamily="18" charset="0"/>
                <a:ea typeface="Montserrat Medium"/>
                <a:cs typeface="Hanuman" panose="02020502060506020304" pitchFamily="18" charset="0"/>
                <a:sym typeface="Montserrat Medium"/>
              </a:rPr>
              <a:t>ឯកសារលម្អិតនេះណែនាំសិស្សតាមរយៈផ្នែកនីមួយៗនៃកម្មវិធី Common App</a:t>
            </a:r>
          </a:p>
          <a:p>
            <a:pPr marL="0" lvl="0" indent="0" algn="l" rtl="0">
              <a:spcBef>
                <a:spcPts val="280"/>
              </a:spcBef>
              <a:spcAft>
                <a:spcPts val="0"/>
              </a:spcAft>
              <a:buNone/>
            </a:pPr>
            <a:endParaRPr sz="2400" i="1">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72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p:txBody>
      </p:sp>
      <p:pic>
        <p:nvPicPr>
          <p:cNvPr id="222" name="Google Shape;222;p33"/>
          <p:cNvPicPr preferRelativeResize="0"/>
          <p:nvPr/>
        </p:nvPicPr>
        <p:blipFill>
          <a:blip r:embed="rId5">
            <a:alphaModFix/>
          </a:blip>
          <a:stretch>
            <a:fillRect/>
          </a:stretch>
        </p:blipFill>
        <p:spPr>
          <a:xfrm>
            <a:off x="6620427" y="274475"/>
            <a:ext cx="2387750" cy="952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6"/>
        <p:cNvGrpSpPr/>
        <p:nvPr/>
      </p:nvGrpSpPr>
      <p:grpSpPr>
        <a:xfrm>
          <a:off x="0" y="0"/>
          <a:ext cx="0" cy="0"/>
          <a:chOff x="0" y="0"/>
          <a:chExt cx="0" cy="0"/>
        </a:xfrm>
      </p:grpSpPr>
      <p:sp>
        <p:nvSpPr>
          <p:cNvPr id="227" name="Google Shape;227;p34"/>
          <p:cNvSpPr txBox="1"/>
          <p:nvPr/>
        </p:nvSpPr>
        <p:spPr>
          <a:xfrm>
            <a:off x="251834" y="258070"/>
            <a:ext cx="8409600"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dirty="0">
                <a:solidFill>
                  <a:srgbClr val="FFFFFF"/>
                </a:solidFill>
                <a:latin typeface="Hanuman" panose="02020502060506020304" pitchFamily="18" charset="0"/>
                <a:ea typeface="Playfair Display"/>
                <a:cs typeface="Hanuman" panose="02020502060506020304" pitchFamily="18" charset="0"/>
                <a:sym typeface="Playfair Display"/>
              </a:rPr>
              <a:t>កម្មវិធី Common Application</a:t>
            </a:r>
          </a:p>
        </p:txBody>
      </p:sp>
      <p:pic>
        <p:nvPicPr>
          <p:cNvPr id="228" name="Google Shape;228;p34"/>
          <p:cNvPicPr preferRelativeResize="0"/>
          <p:nvPr/>
        </p:nvPicPr>
        <p:blipFill>
          <a:blip r:embed="rId3">
            <a:alphaModFix/>
          </a:blip>
          <a:stretch>
            <a:fillRect/>
          </a:stretch>
        </p:blipFill>
        <p:spPr>
          <a:xfrm>
            <a:off x="2114100" y="1045950"/>
            <a:ext cx="7015086" cy="4021349"/>
          </a:xfrm>
          <a:prstGeom prst="rect">
            <a:avLst/>
          </a:prstGeom>
          <a:noFill/>
          <a:ln>
            <a:noFill/>
          </a:ln>
        </p:spPr>
      </p:pic>
      <p:sp>
        <p:nvSpPr>
          <p:cNvPr id="229" name="Google Shape;229;p34"/>
          <p:cNvSpPr/>
          <p:nvPr/>
        </p:nvSpPr>
        <p:spPr>
          <a:xfrm>
            <a:off x="5613325" y="886800"/>
            <a:ext cx="2325900" cy="2376600"/>
          </a:xfrm>
          <a:prstGeom prst="downArrow">
            <a:avLst>
              <a:gd name="adj1" fmla="val 50000"/>
              <a:gd name="adj2" fmla="val 50000"/>
            </a:avLst>
          </a:prstGeom>
          <a:solidFill>
            <a:srgbClr val="EBEBEB"/>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b="1">
              <a:solidFill>
                <a:schemeClr val="dk1"/>
              </a:solidFill>
              <a:latin typeface="Hanuman" panose="02020502060506020304" pitchFamily="18" charset="0"/>
              <a:ea typeface="Montserrat"/>
              <a:cs typeface="Hanuman" panose="02020502060506020304" pitchFamily="18" charset="0"/>
              <a:sym typeface="Montserrat"/>
            </a:endParaRPr>
          </a:p>
          <a:p>
            <a:pPr marL="0" lvl="0" indent="0" algn="ctr" rtl="0">
              <a:spcBef>
                <a:spcPts val="0"/>
              </a:spcBef>
              <a:spcAft>
                <a:spcPts val="0"/>
              </a:spcAft>
              <a:buClr>
                <a:schemeClr val="dk1"/>
              </a:buClr>
              <a:buSzPts val="1100"/>
              <a:buFont typeface="Arial"/>
              <a:buNone/>
            </a:pPr>
            <a:r>
              <a:rPr lang="km-KH" sz="1100" b="1">
                <a:solidFill>
                  <a:schemeClr val="dk1"/>
                </a:solidFill>
                <a:latin typeface="Hanuman" panose="02020502060506020304" pitchFamily="18" charset="0"/>
                <a:ea typeface="Montserrat"/>
                <a:cs typeface="Hanuman" panose="02020502060506020304" pitchFamily="18" charset="0"/>
                <a:sym typeface="Montserrat"/>
              </a:rPr>
              <a:t>ផ្នែកនីមួយៗនៃកម្មវិធី Common App ត្រូវបំពេញឱ្យ​បានពេញលេញ និងត្រឹមត្រូវ</a:t>
            </a:r>
          </a:p>
          <a:p>
            <a:pPr marL="0" lvl="0" indent="0" algn="ctr" rtl="0">
              <a:spcBef>
                <a:spcPts val="0"/>
              </a:spcBef>
              <a:spcAft>
                <a:spcPts val="0"/>
              </a:spcAft>
              <a:buNone/>
            </a:pPr>
            <a:endParaRPr sz="1050" b="1">
              <a:latin typeface="Hanuman" panose="02020502060506020304" pitchFamily="18" charset="0"/>
              <a:ea typeface="Montserrat"/>
              <a:cs typeface="Hanuman" panose="02020502060506020304" pitchFamily="18" charset="0"/>
              <a:sym typeface="Montserrat"/>
            </a:endParaRPr>
          </a:p>
        </p:txBody>
      </p:sp>
      <p:sp>
        <p:nvSpPr>
          <p:cNvPr id="230" name="Google Shape;230;p34"/>
          <p:cNvSpPr/>
          <p:nvPr/>
        </p:nvSpPr>
        <p:spPr>
          <a:xfrm>
            <a:off x="136425" y="1329050"/>
            <a:ext cx="2144400" cy="1659600"/>
          </a:xfrm>
          <a:prstGeom prst="rightArrow">
            <a:avLst>
              <a:gd name="adj1" fmla="val 50000"/>
              <a:gd name="adj2" fmla="val 50000"/>
            </a:avLst>
          </a:prstGeom>
          <a:solidFill>
            <a:srgbClr val="EBEBEB"/>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chemeClr val="dk1"/>
              </a:solidFill>
              <a:latin typeface="Hanuman" panose="02020502060506020304" pitchFamily="18" charset="0"/>
              <a:ea typeface="Montserrat"/>
              <a:cs typeface="Hanuman" panose="02020502060506020304" pitchFamily="18" charset="0"/>
              <a:sym typeface="Montserrat"/>
            </a:endParaRPr>
          </a:p>
          <a:p>
            <a:pPr marL="0" lvl="0" indent="0" algn="ctr" rtl="0">
              <a:spcBef>
                <a:spcPts val="0"/>
              </a:spcBef>
              <a:spcAft>
                <a:spcPts val="0"/>
              </a:spcAft>
              <a:buClr>
                <a:schemeClr val="dk1"/>
              </a:buClr>
              <a:buSzPts val="1100"/>
              <a:buFont typeface="Arial"/>
              <a:buNone/>
            </a:pPr>
            <a:r>
              <a:rPr lang="km-KH" sz="1200" b="1">
                <a:solidFill>
                  <a:schemeClr val="dk1"/>
                </a:solidFill>
                <a:latin typeface="Hanuman" panose="02020502060506020304" pitchFamily="18" charset="0"/>
                <a:ea typeface="Montserrat"/>
                <a:cs typeface="Hanuman" panose="02020502060506020304" pitchFamily="18" charset="0"/>
                <a:sym typeface="Montserrat"/>
              </a:rPr>
              <a:t>មហាវិទ្យាល័យរបស់ខ្ញុំ៖</a:t>
            </a:r>
          </a:p>
          <a:p>
            <a:pPr marL="0" lvl="0" indent="0" algn="ctr" rtl="0">
              <a:spcBef>
                <a:spcPts val="0"/>
              </a:spcBef>
              <a:spcAft>
                <a:spcPts val="0"/>
              </a:spcAft>
              <a:buClr>
                <a:schemeClr val="dk1"/>
              </a:buClr>
              <a:buSzPts val="1100"/>
              <a:buFont typeface="Arial"/>
              <a:buNone/>
            </a:pPr>
            <a:r>
              <a:rPr lang="km-KH" sz="1200" b="1">
                <a:solidFill>
                  <a:schemeClr val="dk1"/>
                </a:solidFill>
                <a:latin typeface="Hanuman" panose="02020502060506020304" pitchFamily="18" charset="0"/>
                <a:ea typeface="Montserrat"/>
                <a:cs typeface="Hanuman" panose="02020502060506020304" pitchFamily="18" charset="0"/>
                <a:sym typeface="Montserrat"/>
              </a:rPr>
              <a:t>មហាវិទ្យាល័យ-</a:t>
            </a:r>
          </a:p>
          <a:p>
            <a:pPr marL="0" lvl="0" indent="0" algn="ctr" rtl="0">
              <a:spcBef>
                <a:spcPts val="0"/>
              </a:spcBef>
              <a:spcAft>
                <a:spcPts val="0"/>
              </a:spcAft>
              <a:buClr>
                <a:schemeClr val="dk1"/>
              </a:buClr>
              <a:buSzPts val="1100"/>
              <a:buFont typeface="Arial"/>
              <a:buNone/>
            </a:pPr>
            <a:r>
              <a:rPr lang="km-KH" sz="1200" b="1">
                <a:solidFill>
                  <a:schemeClr val="dk1"/>
                </a:solidFill>
                <a:latin typeface="Hanuman" panose="02020502060506020304" pitchFamily="18" charset="0"/>
                <a:ea typeface="Montserrat"/>
                <a:cs typeface="Hanuman" panose="02020502060506020304" pitchFamily="18" charset="0"/>
                <a:sym typeface="Montserrat"/>
              </a:rPr>
              <a:t>សំណួរ/អត្ថបទសំណេរជាក់លាក់</a:t>
            </a:r>
          </a:p>
          <a:p>
            <a:pPr marL="0" lvl="0" indent="0" algn="r" rtl="0">
              <a:spcBef>
                <a:spcPts val="0"/>
              </a:spcBef>
              <a:spcAft>
                <a:spcPts val="0"/>
              </a:spcAft>
              <a:buNone/>
            </a:pPr>
            <a:endParaRPr sz="1050" b="1">
              <a:latin typeface="Hanuman" panose="02020502060506020304" pitchFamily="18" charset="0"/>
              <a:ea typeface="Montserrat"/>
              <a:cs typeface="Hanuman" panose="02020502060506020304" pitchFamily="18" charset="0"/>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34"/>
        <p:cNvGrpSpPr/>
        <p:nvPr/>
      </p:nvGrpSpPr>
      <p:grpSpPr>
        <a:xfrm>
          <a:off x="0" y="0"/>
          <a:ext cx="0" cy="0"/>
          <a:chOff x="0" y="0"/>
          <a:chExt cx="0" cy="0"/>
        </a:xfrm>
      </p:grpSpPr>
      <p:cxnSp>
        <p:nvCxnSpPr>
          <p:cNvPr id="235" name="Google Shape;235;p35"/>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36" name="Google Shape;236;p35"/>
          <p:cNvSpPr txBox="1"/>
          <p:nvPr/>
        </p:nvSpPr>
        <p:spPr>
          <a:xfrm>
            <a:off x="514350" y="437525"/>
            <a:ext cx="7545300"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ព្រឹត្តិបត្រពិន្ទុ</a:t>
            </a:r>
          </a:p>
        </p:txBody>
      </p:sp>
      <p:sp>
        <p:nvSpPr>
          <p:cNvPr id="237" name="Google Shape;237;p35"/>
          <p:cNvSpPr txBox="1"/>
          <p:nvPr/>
        </p:nvSpPr>
        <p:spPr>
          <a:xfrm>
            <a:off x="790600" y="1015300"/>
            <a:ext cx="7409723" cy="3285300"/>
          </a:xfrm>
          <a:prstGeom prst="rect">
            <a:avLst/>
          </a:prstGeom>
          <a:noFill/>
          <a:ln>
            <a:noFill/>
          </a:ln>
        </p:spPr>
        <p:txBody>
          <a:bodyPr spcFirstLastPara="1" wrap="square" lIns="91425" tIns="91425" rIns="91425" bIns="91425" anchor="t" anchorCtr="0">
            <a:noAutofit/>
          </a:bodyPr>
          <a:lstStyle/>
          <a:p>
            <a:pPr marL="457200" lvl="0" indent="-400050" algn="l" rtl="0">
              <a:spcBef>
                <a:spcPts val="280"/>
              </a:spcBef>
              <a:spcAft>
                <a:spcPts val="0"/>
              </a:spcAft>
              <a:buClr>
                <a:schemeClr val="lt1"/>
              </a:buClr>
              <a:buSzPts val="2700"/>
              <a:buFont typeface="Montserrat Medium"/>
              <a:buChar char="●"/>
            </a:pPr>
            <a:r>
              <a:rPr lang="km-KH" sz="2400" dirty="0">
                <a:solidFill>
                  <a:schemeClr val="lt1"/>
                </a:solidFill>
                <a:latin typeface="Hanuman" panose="02020502060506020304" pitchFamily="18" charset="0"/>
                <a:ea typeface="Montserrat Medium"/>
                <a:cs typeface="Hanuman" panose="02020502060506020304" pitchFamily="18" charset="0"/>
                <a:sym typeface="Montserrat Medium"/>
              </a:rPr>
              <a:t>កំណត់ត្រាសិក្សារបស់អ្នកពេញរយៈពេលវិទ្យាល័យ រួមទាំងពិន្ទុ GPA ​ជាមធ្យមរបស់អ្នក </a:t>
            </a:r>
          </a:p>
          <a:p>
            <a:pPr marL="457200" lvl="0" indent="-400050" algn="l" rtl="0">
              <a:spcBef>
                <a:spcPts val="0"/>
              </a:spcBef>
              <a:spcAft>
                <a:spcPts val="0"/>
              </a:spcAft>
              <a:buClr>
                <a:schemeClr val="lt1"/>
              </a:buClr>
              <a:buSzPts val="2700"/>
              <a:buFont typeface="Montserrat Medium"/>
              <a:buChar char="●"/>
            </a:pPr>
            <a:r>
              <a:rPr lang="km-KH" sz="2400" dirty="0">
                <a:solidFill>
                  <a:schemeClr val="lt1"/>
                </a:solidFill>
                <a:latin typeface="Hanuman" panose="02020502060506020304" pitchFamily="18" charset="0"/>
                <a:ea typeface="Montserrat Medium"/>
                <a:cs typeface="Hanuman" panose="02020502060506020304" pitchFamily="18" charset="0"/>
                <a:sym typeface="Montserrat Medium"/>
              </a:rPr>
              <a:t>សិស្សត្រូវស្នើសុំព្រឹត្តិបត្រពិន្ទុនៅ Scoir </a:t>
            </a:r>
            <a:r>
              <a:rPr lang="km-KH" sz="2400" i="1" dirty="0">
                <a:solidFill>
                  <a:schemeClr val="lt1"/>
                </a:solidFill>
                <a:latin typeface="Hanuman" panose="02020502060506020304" pitchFamily="18" charset="0"/>
                <a:ea typeface="Montserrat Medium"/>
                <a:cs typeface="Hanuman" panose="02020502060506020304" pitchFamily="18" charset="0"/>
                <a:sym typeface="Montserrat Medium"/>
              </a:rPr>
              <a:t>យ៉ាងហោចណាស់</a:t>
            </a:r>
            <a:r>
              <a:rPr lang="km-KH" sz="2400" dirty="0">
                <a:solidFill>
                  <a:schemeClr val="lt1"/>
                </a:solidFill>
                <a:latin typeface="Hanuman" panose="02020502060506020304" pitchFamily="18" charset="0"/>
                <a:ea typeface="Montserrat Medium"/>
                <a:cs typeface="Hanuman" panose="02020502060506020304" pitchFamily="18" charset="0"/>
                <a:sym typeface="Montserrat Medium"/>
              </a:rPr>
              <a:t> 2 សប្តាហ៍មុនកាលបរិច្ឆេទកំណត់របស់អ្នក</a:t>
            </a:r>
          </a:p>
          <a:p>
            <a:pPr marL="914400" lvl="1" indent="-400050" algn="l" rtl="0">
              <a:spcBef>
                <a:spcPts val="0"/>
              </a:spcBef>
              <a:spcAft>
                <a:spcPts val="0"/>
              </a:spcAft>
              <a:buClr>
                <a:schemeClr val="lt1"/>
              </a:buClr>
              <a:buSzPts val="2700"/>
              <a:buFont typeface="Montserrat Medium"/>
              <a:buChar char="○"/>
            </a:pPr>
            <a:r>
              <a:rPr lang="km-KH" sz="2400" dirty="0">
                <a:solidFill>
                  <a:schemeClr val="lt1"/>
                </a:solidFill>
                <a:latin typeface="Hanuman" panose="02020502060506020304" pitchFamily="18" charset="0"/>
                <a:ea typeface="Montserrat Medium"/>
                <a:cs typeface="Hanuman" panose="02020502060506020304" pitchFamily="18" charset="0"/>
                <a:sym typeface="Montserrat Medium"/>
              </a:rPr>
              <a:t>ព្រឹត្តិបត្រពិន្ទុត្រូវបានផ្ញើតាមរយៈ Scoir ដោយទីប្រឹក្សាសាលារបស់អ្នក </a:t>
            </a:r>
          </a:p>
          <a:p>
            <a:pPr marL="914400" lvl="0" indent="0" algn="l" rtl="0">
              <a:spcBef>
                <a:spcPts val="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2800" u="sng" dirty="0">
                <a:solidFill>
                  <a:schemeClr val="hlink"/>
                </a:solidFill>
                <a:latin typeface="Hanuman" panose="02020502060506020304" pitchFamily="18" charset="0"/>
                <a:ea typeface="Montserrat Medium"/>
                <a:cs typeface="Hanuman" panose="02020502060506020304" pitchFamily="18" charset="0"/>
                <a:sym typeface="Montserrat Medium"/>
                <a:hlinkClick r:id="rId3"/>
              </a:rPr>
              <a:t>របៀបស្នើសុំព្រឹត្តិបត្រពិន្ទុនៅលើ Scoir</a:t>
            </a:r>
          </a:p>
          <a:p>
            <a:pPr marL="457200" lvl="0" indent="0" algn="l" rtl="0">
              <a:spcBef>
                <a:spcPts val="72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41"/>
        <p:cNvGrpSpPr/>
        <p:nvPr/>
      </p:nvGrpSpPr>
      <p:grpSpPr>
        <a:xfrm>
          <a:off x="0" y="0"/>
          <a:ext cx="0" cy="0"/>
          <a:chOff x="0" y="0"/>
          <a:chExt cx="0" cy="0"/>
        </a:xfrm>
      </p:grpSpPr>
      <p:cxnSp>
        <p:nvCxnSpPr>
          <p:cNvPr id="242" name="Google Shape;242;p36"/>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43" name="Google Shape;243;p36"/>
          <p:cNvSpPr txBox="1"/>
          <p:nvPr/>
        </p:nvSpPr>
        <p:spPr>
          <a:xfrm>
            <a:off x="496800" y="466775"/>
            <a:ext cx="7545300"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លិខិតណែនាំ (LOR)</a:t>
            </a:r>
          </a:p>
        </p:txBody>
      </p:sp>
      <p:sp>
        <p:nvSpPr>
          <p:cNvPr id="244" name="Google Shape;244;p36"/>
          <p:cNvSpPr txBox="1"/>
          <p:nvPr/>
        </p:nvSpPr>
        <p:spPr>
          <a:xfrm>
            <a:off x="568225" y="1132325"/>
            <a:ext cx="7926900" cy="38244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chemeClr val="lt1"/>
              </a:buClr>
              <a:buSzPts val="20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ស្នើសុំគ្រូរបស់អ្នក</a:t>
            </a:r>
            <a:r>
              <a:rPr lang="km-KH" sz="1800" i="1" u="sng" dirty="0">
                <a:solidFill>
                  <a:schemeClr val="lt1"/>
                </a:solidFill>
                <a:latin typeface="Hanuman" panose="02020502060506020304" pitchFamily="18" charset="0"/>
                <a:ea typeface="Montserrat Medium"/>
                <a:cs typeface="Hanuman" panose="02020502060506020304" pitchFamily="18" charset="0"/>
                <a:sym typeface="Montserrat Medium"/>
              </a:rPr>
              <a:t>ដោយផ្ទាល់</a:t>
            </a: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ជាមុនសិន</a:t>
            </a:r>
          </a:p>
          <a:p>
            <a:pPr marL="457200" lvl="0" indent="-355600" algn="l" rtl="0">
              <a:lnSpc>
                <a:spcPct val="150000"/>
              </a:lnSpc>
              <a:spcBef>
                <a:spcPts val="0"/>
              </a:spcBef>
              <a:spcAft>
                <a:spcPts val="0"/>
              </a:spcAft>
              <a:buClr>
                <a:schemeClr val="lt1"/>
              </a:buClr>
              <a:buSzPts val="2000"/>
              <a:buFont typeface="Montserrat Medium"/>
              <a:buChar char="●"/>
            </a:pPr>
            <a:r>
              <a:rPr lang="km-KH" sz="1800" u="sng" dirty="0">
                <a:solidFill>
                  <a:schemeClr val="hlink"/>
                </a:solidFill>
                <a:latin typeface="Hanuman" panose="02020502060506020304" pitchFamily="18" charset="0"/>
                <a:ea typeface="Montserrat Medium"/>
                <a:cs typeface="Hanuman" panose="02020502060506020304" pitchFamily="18" charset="0"/>
                <a:sym typeface="Montserrat Medium"/>
                <a:hlinkClick r:id="rId3"/>
              </a:rPr>
              <a:t>សិស្សក៏ត្រូវស្នើសុំលិខិតណែនាំតាមរយៈ Scoir ផងដែរ</a:t>
            </a:r>
          </a:p>
          <a:p>
            <a:pPr marL="457200" lvl="0" indent="-355600" algn="l" rtl="0">
              <a:lnSpc>
                <a:spcPct val="150000"/>
              </a:lnSpc>
              <a:spcBef>
                <a:spcPts val="0"/>
              </a:spcBef>
              <a:spcAft>
                <a:spcPts val="0"/>
              </a:spcAft>
              <a:buClr>
                <a:schemeClr val="lt1"/>
              </a:buClr>
              <a:buSzPts val="20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សិស្សត្រូវពិនិត្យមើលគេហទំព័រសម្រាប់ការចូលរៀន​មហាវិទ្យាល័យដើម្បីរកមើលលក្ខខណ្ឌតម្រូវនៃការណែនាំ​ព្រោះវាខុសគ្នាពីសាលាមួយទៅសាលាមួយ </a:t>
            </a:r>
          </a:p>
          <a:p>
            <a:pPr marL="457200" lvl="0" indent="-355600" algn="l" rtl="0">
              <a:lnSpc>
                <a:spcPct val="150000"/>
              </a:lnSpc>
              <a:spcBef>
                <a:spcPts val="0"/>
              </a:spcBef>
              <a:spcAft>
                <a:spcPts val="0"/>
              </a:spcAft>
              <a:buClr>
                <a:schemeClr val="lt1"/>
              </a:buClr>
              <a:buSzPts val="20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សូមផ្តល់ពេលវេលាគ្រប់គ្រាន់ដល់គ្រូ និងអ្នកប្រឹក្សាសាលារបស់អ្នកដើម្បីបញ្ចប់លិខិតរបស់អ្នក (</a:t>
            </a:r>
            <a:r>
              <a:rPr lang="km-KH" sz="1800" i="1" dirty="0">
                <a:solidFill>
                  <a:schemeClr val="lt1"/>
                </a:solidFill>
                <a:latin typeface="Hanuman" panose="02020502060506020304" pitchFamily="18" charset="0"/>
                <a:ea typeface="Montserrat Medium"/>
                <a:cs typeface="Hanuman" panose="02020502060506020304" pitchFamily="18" charset="0"/>
                <a:sym typeface="Montserrat Medium"/>
              </a:rPr>
              <a:t>យ៉ាងហោចណាស់ 15 ថ្ងៃសិក្សា / 3 សប្តាហ៍</a:t>
            </a: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មុនថ្ងៃផុតកំណត់) </a:t>
            </a:r>
          </a:p>
          <a:p>
            <a:pPr marL="457200" lvl="0" indent="-355600" algn="l" rtl="0">
              <a:lnSpc>
                <a:spcPct val="150000"/>
              </a:lnSpc>
              <a:spcBef>
                <a:spcPts val="0"/>
              </a:spcBef>
              <a:spcAft>
                <a:spcPts val="0"/>
              </a:spcAft>
              <a:buClr>
                <a:schemeClr val="lt1"/>
              </a:buClr>
              <a:buSzPts val="20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យើងមិនណែនាំឱ្យស្នើសុំលិខិត​ដែលនឹងមិនត្រូវការ ឬប្រើប្រាស់នោះទេ។</a:t>
            </a: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72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48"/>
        <p:cNvGrpSpPr/>
        <p:nvPr/>
      </p:nvGrpSpPr>
      <p:grpSpPr>
        <a:xfrm>
          <a:off x="0" y="0"/>
          <a:ext cx="0" cy="0"/>
          <a:chOff x="0" y="0"/>
          <a:chExt cx="0" cy="0"/>
        </a:xfrm>
      </p:grpSpPr>
      <p:cxnSp>
        <p:nvCxnSpPr>
          <p:cNvPr id="249" name="Google Shape;249;p37"/>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50" name="Google Shape;250;p37"/>
          <p:cNvSpPr txBox="1"/>
          <p:nvPr/>
        </p:nvSpPr>
        <p:spPr>
          <a:xfrm>
            <a:off x="514350" y="437525"/>
            <a:ext cx="7545300"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SAT/ACT</a:t>
            </a:r>
          </a:p>
        </p:txBody>
      </p:sp>
      <p:sp>
        <p:nvSpPr>
          <p:cNvPr id="251" name="Google Shape;251;p37"/>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lt1"/>
              </a:buClr>
              <a:buSzPts val="21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ពិនិត្យមើលសាលារៀននីមួយៗ ដើម្បីមើលថាតើពួកគេត្រូវការ </a:t>
            </a:r>
            <a:r>
              <a:rPr lang="km-KH" sz="2000" b="1">
                <a:solidFill>
                  <a:schemeClr val="lt1"/>
                </a:solidFill>
                <a:latin typeface="Hanuman" panose="02020502060506020304" pitchFamily="18" charset="0"/>
                <a:ea typeface="Montserrat"/>
                <a:cs typeface="Hanuman" panose="02020502060506020304" pitchFamily="18" charset="0"/>
                <a:sym typeface="Montserrat"/>
              </a:rPr>
              <a:t>SAT ឬ ACT ដែរឬទេ (មាននៅលើទំព័រចូលរៀនរបស់ពួកគេ)</a:t>
            </a:r>
          </a:p>
          <a:p>
            <a:pPr marL="457200" lvl="0" indent="-361950" algn="l" rtl="0">
              <a:lnSpc>
                <a:spcPct val="115000"/>
              </a:lnSpc>
              <a:spcBef>
                <a:spcPts val="0"/>
              </a:spcBef>
              <a:spcAft>
                <a:spcPts val="0"/>
              </a:spcAft>
              <a:buClr>
                <a:schemeClr val="lt1"/>
              </a:buClr>
              <a:buSzPts val="21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ចុះឈ្មោះតាម CollegeBoard សម្រាប់ SAT </a:t>
            </a:r>
          </a:p>
          <a:p>
            <a:pPr marL="457200" lvl="0" indent="-361950" algn="l" rtl="0">
              <a:lnSpc>
                <a:spcPct val="115000"/>
              </a:lnSpc>
              <a:spcBef>
                <a:spcPts val="0"/>
              </a:spcBef>
              <a:spcAft>
                <a:spcPts val="0"/>
              </a:spcAft>
              <a:buClr>
                <a:schemeClr val="lt1"/>
              </a:buClr>
              <a:buSzPts val="21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ចុះឈ្មោះសម្រាប់ ACT នៅ actstudent.org</a:t>
            </a:r>
          </a:p>
          <a:p>
            <a:pPr marL="457200" lvl="0" indent="-361950" algn="l" rtl="0">
              <a:lnSpc>
                <a:spcPct val="115000"/>
              </a:lnSpc>
              <a:spcBef>
                <a:spcPts val="0"/>
              </a:spcBef>
              <a:spcAft>
                <a:spcPts val="0"/>
              </a:spcAft>
              <a:buClr>
                <a:schemeClr val="lt1"/>
              </a:buClr>
              <a:buSzPts val="21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ផ្ញើពិន្ទុរបស់អ្នកទៅមហាវិទ្យាល័យដោយផ្ទាល់តាមរយៈ CollegeBoard។ ពិន្ទុទាំងនេះមិនត្រូវបានផ្ញើតាមរយៈវិទ្យាល័យ Lowell នោះទេ</a:t>
            </a:r>
          </a:p>
          <a:p>
            <a:pPr marL="457200" lvl="0" indent="-361950" algn="l" rtl="0">
              <a:lnSpc>
                <a:spcPct val="115000"/>
              </a:lnSpc>
              <a:spcBef>
                <a:spcPts val="0"/>
              </a:spcBef>
              <a:spcAft>
                <a:spcPts val="0"/>
              </a:spcAft>
              <a:buClr>
                <a:schemeClr val="lt1"/>
              </a:buClr>
              <a:buSzPts val="21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មានជំនួយដើម្បីជួយអ្នកចុះឈ្មោះ</a:t>
            </a:r>
          </a:p>
          <a:p>
            <a:pPr marL="914400" lvl="1" indent="-361950" algn="l" rtl="0">
              <a:lnSpc>
                <a:spcPct val="115000"/>
              </a:lnSpc>
              <a:spcBef>
                <a:spcPts val="0"/>
              </a:spcBef>
              <a:spcAft>
                <a:spcPts val="0"/>
              </a:spcAft>
              <a:buClr>
                <a:schemeClr val="lt1"/>
              </a:buClr>
              <a:buSzPts val="21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ចូរពិភាក្សាជាមួយអ្នកប្រឹក្សារបស់អ្នក ទីប្រឹក្សា Trio/Gear Up ឬទៅកាន់មជ្ឈមណ្ឌលមហាវិទ្យាល័យ និងអាជីព</a:t>
            </a:r>
          </a:p>
          <a:p>
            <a:pPr marL="45720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72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55"/>
        <p:cNvGrpSpPr/>
        <p:nvPr/>
      </p:nvGrpSpPr>
      <p:grpSpPr>
        <a:xfrm>
          <a:off x="0" y="0"/>
          <a:ext cx="0" cy="0"/>
          <a:chOff x="0" y="0"/>
          <a:chExt cx="0" cy="0"/>
        </a:xfrm>
      </p:grpSpPr>
      <p:cxnSp>
        <p:nvCxnSpPr>
          <p:cNvPr id="256" name="Google Shape;256;p3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57" name="Google Shape;257;p38"/>
          <p:cNvSpPr txBox="1"/>
          <p:nvPr/>
        </p:nvSpPr>
        <p:spPr>
          <a:xfrm>
            <a:off x="543847" y="263119"/>
            <a:ext cx="7545300"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SAT រដូវស្លឹកឈើជ្រុះឆ្នាំ 2025</a:t>
            </a:r>
          </a:p>
        </p:txBody>
      </p:sp>
      <p:pic>
        <p:nvPicPr>
          <p:cNvPr id="258" name="Google Shape;258;p38"/>
          <p:cNvPicPr preferRelativeResize="0"/>
          <p:nvPr/>
        </p:nvPicPr>
        <p:blipFill>
          <a:blip r:embed="rId3">
            <a:alphaModFix/>
          </a:blip>
          <a:stretch>
            <a:fillRect/>
          </a:stretch>
        </p:blipFill>
        <p:spPr>
          <a:xfrm>
            <a:off x="6035400" y="65050"/>
            <a:ext cx="3054200" cy="763550"/>
          </a:xfrm>
          <a:prstGeom prst="rect">
            <a:avLst/>
          </a:prstGeom>
          <a:noFill/>
          <a:ln>
            <a:noFill/>
          </a:ln>
        </p:spPr>
      </p:pic>
      <p:sp>
        <p:nvSpPr>
          <p:cNvPr id="259" name="Google Shape;259;p38"/>
          <p:cNvSpPr txBox="1"/>
          <p:nvPr/>
        </p:nvSpPr>
        <p:spPr>
          <a:xfrm>
            <a:off x="299052" y="748531"/>
            <a:ext cx="8991000" cy="556276"/>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0"/>
              </a:spcBef>
              <a:spcAft>
                <a:spcPts val="0"/>
              </a:spcAft>
              <a:buClr>
                <a:schemeClr val="lt1"/>
              </a:buClr>
              <a:buSzPts val="2100"/>
              <a:buFont typeface="Montserrat Medium"/>
              <a:buChar char="●"/>
            </a:pPr>
            <a:r>
              <a:rPr lang="km-KH" sz="2000" dirty="0">
                <a:solidFill>
                  <a:schemeClr val="lt1"/>
                </a:solidFill>
                <a:latin typeface="Hanuman" panose="02020502060506020304" pitchFamily="18" charset="0"/>
                <a:ea typeface="Montserrat Medium"/>
                <a:cs typeface="Hanuman" panose="02020502060506020304" pitchFamily="18" charset="0"/>
                <a:sym typeface="Montserrat Medium"/>
              </a:rPr>
              <a:t>និស្សិតមានទំនួលខុសត្រូវក្នុងការចុះឈ្មោះនៅ</a:t>
            </a:r>
            <a:r>
              <a:rPr lang="km-KH" sz="2000" u="sng" dirty="0">
                <a:solidFill>
                  <a:schemeClr val="accent5"/>
                </a:solidFill>
                <a:latin typeface="Hanuman" panose="02020502060506020304" pitchFamily="18" charset="0"/>
                <a:ea typeface="Montserrat Medium"/>
                <a:cs typeface="Hanuman" panose="02020502060506020304" pitchFamily="18" charset="0"/>
                <a:sym typeface="Montserrat Medium"/>
                <a:hlinkClick r:id="rId4">
                  <a:extLst>
                    <a:ext uri="{A12FA001-AC4F-418D-AE19-62706E023703}">
                      <ahyp:hlinkClr xmlns:ahyp="http://schemas.microsoft.com/office/drawing/2018/hyperlinkcolor" xmlns="" val="tx"/>
                    </a:ext>
                  </a:extLst>
                </a:hlinkClick>
              </a:rPr>
              <a:t>ក្រុមប្រឹក្សាភិបាលមហាវិទ្យាល័យ</a:t>
            </a:r>
          </a:p>
        </p:txBody>
      </p:sp>
      <p:pic>
        <p:nvPicPr>
          <p:cNvPr id="260" name="Google Shape;260;p38"/>
          <p:cNvPicPr preferRelativeResize="0"/>
          <p:nvPr/>
        </p:nvPicPr>
        <p:blipFill>
          <a:blip r:embed="rId5">
            <a:alphaModFix/>
          </a:blip>
          <a:stretch>
            <a:fillRect/>
          </a:stretch>
        </p:blipFill>
        <p:spPr>
          <a:xfrm>
            <a:off x="861850" y="1335025"/>
            <a:ext cx="5373100" cy="36993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64"/>
        <p:cNvGrpSpPr/>
        <p:nvPr/>
      </p:nvGrpSpPr>
      <p:grpSpPr>
        <a:xfrm>
          <a:off x="0" y="0"/>
          <a:ext cx="0" cy="0"/>
          <a:chOff x="0" y="0"/>
          <a:chExt cx="0" cy="0"/>
        </a:xfrm>
      </p:grpSpPr>
      <p:cxnSp>
        <p:nvCxnSpPr>
          <p:cNvPr id="265" name="Google Shape;265;p3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66" name="Google Shape;266;p39"/>
          <p:cNvSpPr txBox="1"/>
          <p:nvPr/>
        </p:nvSpPr>
        <p:spPr>
          <a:xfrm>
            <a:off x="514350" y="437525"/>
            <a:ext cx="7545300"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ការសាកល្បង (SAT/ACT) ជាជម្រើស</a:t>
            </a:r>
          </a:p>
        </p:txBody>
      </p:sp>
      <p:sp>
        <p:nvSpPr>
          <p:cNvPr id="267" name="Google Shape;267;p39"/>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m-KH" sz="1600">
                <a:solidFill>
                  <a:schemeClr val="lt1"/>
                </a:solidFill>
                <a:latin typeface="Hanuman" panose="02020502060506020304" pitchFamily="18" charset="0"/>
                <a:cs typeface="Hanuman" panose="02020502060506020304" pitchFamily="18" charset="0"/>
              </a:rPr>
              <a:t>សាលា</a:t>
            </a:r>
            <a:r>
              <a:rPr lang="km-KH" sz="1600">
                <a:solidFill>
                  <a:schemeClr val="lt1"/>
                </a:solidFill>
                <a:latin typeface="Hanuman" panose="02020502060506020304" pitchFamily="18" charset="0"/>
                <a:ea typeface="Montserrat Medium"/>
                <a:cs typeface="Hanuman" panose="02020502060506020304" pitchFamily="18" charset="0"/>
                <a:sym typeface="Montserrat Medium"/>
              </a:rPr>
              <a:t>ជាច្រើន </a:t>
            </a:r>
            <a:r>
              <a:rPr lang="km-KH" sz="1600" b="1" u="sng">
                <a:solidFill>
                  <a:schemeClr val="lt1"/>
                </a:solidFill>
                <a:latin typeface="Hanuman" panose="02020502060506020304" pitchFamily="18" charset="0"/>
                <a:ea typeface="Montserrat"/>
                <a:cs typeface="Hanuman" panose="02020502060506020304" pitchFamily="18" charset="0"/>
                <a:sym typeface="Montserrat"/>
              </a:rPr>
              <a:t>ប៉ុន្តែមិនមែនទាំងអស់នោះទេ</a:t>
            </a:r>
            <a:r>
              <a:rPr lang="km-KH" sz="1600">
                <a:solidFill>
                  <a:schemeClr val="lt1"/>
                </a:solidFill>
                <a:latin typeface="Hanuman" panose="02020502060506020304" pitchFamily="18" charset="0"/>
                <a:ea typeface="Montserrat Medium"/>
                <a:cs typeface="Hanuman" panose="02020502060506020304" pitchFamily="18" charset="0"/>
                <a:sym typeface="Montserrat Medium"/>
              </a:rPr>
              <a:t> មាន​ការធ្វើតេស្តជាជម្រើស។ </a:t>
            </a:r>
          </a:p>
          <a:p>
            <a:pPr marL="0" lvl="0" indent="0" algn="l" rtl="0">
              <a:spcBef>
                <a:spcPts val="0"/>
              </a:spcBef>
              <a:spcAft>
                <a:spcPts val="0"/>
              </a:spcAft>
              <a:buClr>
                <a:schemeClr val="dk1"/>
              </a:buClr>
              <a:buSzPts val="1100"/>
              <a:buFont typeface="Arial"/>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ធនធាន៖ </a:t>
            </a:r>
            <a:r>
              <a:rPr lang="km-KH" sz="1800" u="sng">
                <a:solidFill>
                  <a:schemeClr val="accent5"/>
                </a:solidFill>
                <a:latin typeface="Hanuman" panose="02020502060506020304" pitchFamily="18" charset="0"/>
                <a:ea typeface="Montserrat Medium"/>
                <a:cs typeface="Hanuman" panose="02020502060506020304" pitchFamily="18" charset="0"/>
                <a:sym typeface="Montserrat Medium"/>
                <a:hlinkClick r:id="rId3">
                  <a:extLst>
                    <a:ext uri="{A12FA001-AC4F-418D-AE19-62706E023703}">
                      <ahyp:hlinkClr xmlns:ahyp="http://schemas.microsoft.com/office/drawing/2018/hyperlinkcolor" xmlns="" val="tx"/>
                    </a:ext>
                  </a:extLst>
                </a:hlinkClick>
              </a:rPr>
              <a:t>Fairtest</a:t>
            </a:r>
          </a:p>
          <a:p>
            <a:pPr marL="0" lvl="0" indent="0" algn="l" rtl="0">
              <a:spcBef>
                <a:spcPts val="0"/>
              </a:spcBef>
              <a:spcAft>
                <a:spcPts val="0"/>
              </a:spcAft>
              <a:buClr>
                <a:schemeClr val="dk1"/>
              </a:buClr>
              <a:buSzPts val="1100"/>
              <a:buFont typeface="Arial"/>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កន្លែងល្អបំផុតដែលអ្នកអាចស្រាវជ្រាវថាសាលាណាដែលមានតេស្តជាជម្រើស ថាតើការធ្វើតេស្តជាជម្រើស​មានន័យយ៉ាងណា​សម្រាប់សាលានោះ ថាតើអ្នកគួរដាក់ពិន្ទុឬអត់ ជាដើម គឺនៅ</a:t>
            </a:r>
            <a:r>
              <a:rPr lang="km-KH" sz="1600" i="1">
                <a:solidFill>
                  <a:schemeClr val="lt1"/>
                </a:solidFill>
                <a:latin typeface="Hanuman" panose="02020502060506020304" pitchFamily="18" charset="0"/>
                <a:ea typeface="Montserrat Medium"/>
                <a:cs typeface="Hanuman" panose="02020502060506020304" pitchFamily="18" charset="0"/>
                <a:sym typeface="Montserrat Medium"/>
              </a:rPr>
              <a:t>គេហទំព័រមហាវិទ្យាល័យ/សាកលវិទ្យាល័យដោយផ្ទាល់។</a:t>
            </a:r>
            <a:r>
              <a:rPr lang="km-KH" sz="1600">
                <a:solidFill>
                  <a:schemeClr val="lt1"/>
                </a:solidFill>
                <a:latin typeface="Hanuman" panose="02020502060506020304" pitchFamily="18" charset="0"/>
                <a:ea typeface="Montserrat Medium"/>
                <a:cs typeface="Hanuman" panose="02020502060506020304" pitchFamily="18" charset="0"/>
                <a:sym typeface="Montserrat Medium"/>
              </a:rPr>
              <a:t> ឧទាហរណ៍៖ </a:t>
            </a:r>
          </a:p>
          <a:p>
            <a:pPr marL="0" lvl="0" indent="0" algn="l" rtl="0">
              <a:spcBef>
                <a:spcPts val="0"/>
              </a:spcBef>
              <a:spcAft>
                <a:spcPts val="0"/>
              </a:spcAft>
              <a:buClr>
                <a:schemeClr val="dk1"/>
              </a:buClr>
              <a:buSzPts val="1100"/>
              <a:buFont typeface="Arial"/>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r>
              <a:rPr lang="km-KH" sz="1800" u="sng">
                <a:solidFill>
                  <a:schemeClr val="hlink"/>
                </a:solidFill>
                <a:latin typeface="Hanuman" panose="02020502060506020304" pitchFamily="18" charset="0"/>
                <a:ea typeface="Montserrat Medium"/>
                <a:cs typeface="Hanuman" panose="02020502060506020304" pitchFamily="18" charset="0"/>
                <a:sym typeface="Montserrat Medium"/>
                <a:hlinkClick r:id="rId4"/>
              </a:rPr>
              <a:t>គោលការណ៍ធ្វើតេស្តស្តង់ដារបស់សាកលវិទ្យាល័យ Boston | ការចូលរៀន</a:t>
            </a:r>
          </a:p>
          <a:p>
            <a:pPr marL="457200" lvl="0" indent="0" algn="l" rtl="0">
              <a:spcBef>
                <a:spcPts val="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r>
              <a:rPr lang="km-KH" sz="1800" u="sng">
                <a:solidFill>
                  <a:schemeClr val="hlink"/>
                </a:solidFill>
                <a:latin typeface="Hanuman" panose="02020502060506020304" pitchFamily="18" charset="0"/>
                <a:ea typeface="Montserrat Medium"/>
                <a:cs typeface="Hanuman" panose="02020502060506020304" pitchFamily="18" charset="0"/>
                <a:sym typeface="Montserrat Medium"/>
                <a:hlinkClick r:id="rId5"/>
              </a:rPr>
              <a:t>សំណួរសួរញឹកញាប់អំពីការធ្វើតេស្តជាជម្រើស | ការចូលរៀនថ្នាក់បរិញ្ញាបត្រ | UMass Lowell</a:t>
            </a:r>
          </a:p>
          <a:p>
            <a:pPr marL="457200" lvl="0" indent="0" algn="l" rtl="0">
              <a:spcBef>
                <a:spcPts val="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72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71"/>
        <p:cNvGrpSpPr/>
        <p:nvPr/>
      </p:nvGrpSpPr>
      <p:grpSpPr>
        <a:xfrm>
          <a:off x="0" y="0"/>
          <a:ext cx="0" cy="0"/>
          <a:chOff x="0" y="0"/>
          <a:chExt cx="0" cy="0"/>
        </a:xfrm>
      </p:grpSpPr>
      <p:cxnSp>
        <p:nvCxnSpPr>
          <p:cNvPr id="272" name="Google Shape;272;p4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73" name="Google Shape;273;p40"/>
          <p:cNvSpPr txBox="1"/>
          <p:nvPr/>
        </p:nvSpPr>
        <p:spPr>
          <a:xfrm>
            <a:off x="514350" y="437525"/>
            <a:ext cx="7758000"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បញ្ជីត្រួតពិនិត្យពាក្យសុំចូលរៀននៅមហាវិទ្យាល័យ</a:t>
            </a:r>
          </a:p>
        </p:txBody>
      </p:sp>
      <p:sp>
        <p:nvSpPr>
          <p:cNvPr id="274" name="Google Shape;274;p40"/>
          <p:cNvSpPr txBox="1"/>
          <p:nvPr/>
        </p:nvSpPr>
        <p:spPr>
          <a:xfrm>
            <a:off x="210500" y="1308625"/>
            <a:ext cx="8430600" cy="32853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280"/>
              </a:spcBef>
              <a:spcAft>
                <a:spcPts val="0"/>
              </a:spcAft>
              <a:buNone/>
            </a:pPr>
            <a:r>
              <a:rPr lang="km-KH" sz="2400" u="sng">
                <a:solidFill>
                  <a:schemeClr val="hlink"/>
                </a:solidFill>
                <a:latin typeface="Hanuman" panose="02020502060506020304" pitchFamily="18" charset="0"/>
                <a:ea typeface="Montserrat Medium"/>
                <a:cs typeface="Hanuman" panose="02020502060506020304" pitchFamily="18" charset="0"/>
                <a:sym typeface="Montserrat Medium"/>
                <a:hlinkClick r:id="rId3"/>
              </a:rPr>
              <a:t>បញ្ជីត្រួតពិនិត្យពាក្យសុំចូលរៀននៅមហាវិទ្យាល័យ៖ ឆ្នាំសិក្សាចុងក្រោយ</a:t>
            </a:r>
          </a:p>
          <a:p>
            <a:pPr marL="914400" lvl="0" indent="0" algn="l" rtl="0">
              <a:lnSpc>
                <a:spcPct val="115000"/>
              </a:lnSpc>
              <a:spcBef>
                <a:spcPts val="280"/>
              </a:spcBef>
              <a:spcAft>
                <a:spcPts val="0"/>
              </a:spcAft>
              <a:buNone/>
            </a:pPr>
            <a:endParaRPr sz="24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28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91440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lnSpc>
                <a:spcPct val="395454"/>
              </a:lnSpc>
              <a:spcBef>
                <a:spcPts val="120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lnSpc>
                <a:spcPct val="395454"/>
              </a:lnSpc>
              <a:spcBef>
                <a:spcPts val="120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120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423275" y="19244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km-KH">
                <a:solidFill>
                  <a:schemeClr val="lt1"/>
                </a:solidFill>
                <a:latin typeface="Hanuman" panose="02020502060506020304" pitchFamily="18" charset="0"/>
                <a:ea typeface="Playfair Display"/>
                <a:cs typeface="Hanuman" panose="02020502060506020304" pitchFamily="18" charset="0"/>
                <a:sym typeface="Playfair Display"/>
              </a:rPr>
              <a:t>Scoir</a:t>
            </a:r>
          </a:p>
        </p:txBody>
      </p:sp>
      <p:pic>
        <p:nvPicPr>
          <p:cNvPr id="280" name="Google Shape;280;p41"/>
          <p:cNvPicPr preferRelativeResize="0"/>
          <p:nvPr/>
        </p:nvPicPr>
        <p:blipFill>
          <a:blip r:embed="rId3">
            <a:alphaModFix/>
          </a:blip>
          <a:stretch>
            <a:fillRect/>
          </a:stretch>
        </p:blipFill>
        <p:spPr>
          <a:xfrm>
            <a:off x="5416448" y="4071424"/>
            <a:ext cx="3577825" cy="842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84"/>
        <p:cNvGrpSpPr/>
        <p:nvPr/>
      </p:nvGrpSpPr>
      <p:grpSpPr>
        <a:xfrm>
          <a:off x="0" y="0"/>
          <a:ext cx="0" cy="0"/>
          <a:chOff x="0" y="0"/>
          <a:chExt cx="0" cy="0"/>
        </a:xfrm>
      </p:grpSpPr>
      <p:cxnSp>
        <p:nvCxnSpPr>
          <p:cNvPr id="285" name="Google Shape;285;p4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86" name="Google Shape;286;p42"/>
          <p:cNvSpPr txBox="1"/>
          <p:nvPr/>
        </p:nvSpPr>
        <p:spPr>
          <a:xfrm>
            <a:off x="514350" y="437525"/>
            <a:ext cx="7758000"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Scoir គឺជាអ្វី?</a:t>
            </a:r>
          </a:p>
        </p:txBody>
      </p:sp>
      <p:sp>
        <p:nvSpPr>
          <p:cNvPr id="287" name="Google Shape;287;p42"/>
          <p:cNvSpPr txBox="1"/>
          <p:nvPr/>
        </p:nvSpPr>
        <p:spPr>
          <a:xfrm>
            <a:off x="373675" y="991025"/>
            <a:ext cx="8112300" cy="1320844"/>
          </a:xfrm>
          <a:prstGeom prst="rect">
            <a:avLst/>
          </a:prstGeom>
          <a:noFill/>
          <a:ln>
            <a:noFill/>
          </a:ln>
        </p:spPr>
        <p:txBody>
          <a:bodyPr spcFirstLastPara="1" wrap="square" lIns="91425" tIns="91425" rIns="91425" bIns="91425" anchor="t" anchorCtr="0">
            <a:spAutoFit/>
          </a:bodyPr>
          <a:lstStyle/>
          <a:p>
            <a:pPr marL="457200" lvl="0" indent="-361950" algn="l" rtl="0">
              <a:spcBef>
                <a:spcPts val="1300"/>
              </a:spcBef>
              <a:spcAft>
                <a:spcPts val="0"/>
              </a:spcAft>
              <a:buClr>
                <a:schemeClr val="lt1"/>
              </a:buClr>
              <a:buSzPts val="2100"/>
              <a:buFont typeface="Roboto"/>
              <a:buChar char="➔"/>
            </a:pPr>
            <a:r>
              <a:rPr lang="km-KH" sz="2000" dirty="0">
                <a:solidFill>
                  <a:schemeClr val="lt1"/>
                </a:solidFill>
                <a:latin typeface="Hanuman" panose="02020502060506020304" pitchFamily="18" charset="0"/>
                <a:ea typeface="Montserrat"/>
                <a:cs typeface="Hanuman" panose="02020502060506020304" pitchFamily="18" charset="0"/>
                <a:sym typeface="Montserrat"/>
              </a:rPr>
              <a:t>សាលាវិទ្យាល័យ Lowell ឥឡូវនេះកំពុងប្រើ </a:t>
            </a:r>
            <a:r>
              <a:rPr lang="km-KH" sz="2000" b="1" dirty="0">
                <a:solidFill>
                  <a:schemeClr val="lt1"/>
                </a:solidFill>
                <a:latin typeface="Hanuman" panose="02020502060506020304" pitchFamily="18" charset="0"/>
                <a:ea typeface="Montserrat"/>
                <a:cs typeface="Hanuman" panose="02020502060506020304" pitchFamily="18" charset="0"/>
                <a:sym typeface="Montserrat"/>
              </a:rPr>
              <a:t>Scoir</a:t>
            </a:r>
            <a:r>
              <a:rPr lang="km-KH" sz="2000" dirty="0">
                <a:solidFill>
                  <a:schemeClr val="lt1"/>
                </a:solidFill>
                <a:latin typeface="Hanuman" panose="02020502060506020304" pitchFamily="18" charset="0"/>
                <a:ea typeface="Montserrat"/>
                <a:cs typeface="Hanuman" panose="02020502060506020304" pitchFamily="18" charset="0"/>
                <a:sym typeface="Montserrat"/>
              </a:rPr>
              <a:t> ដែលជាវេទិកាសម្រាប់ការត្រៀមខ្លួនសម្រាប់អាជីព និងមហាវិទ្យាល័យទំនើប ដែលត្រូវបានរចនាឡើងដើម្បីគាំទ្រអ្នក នៅពេលអ្នកស្វែងយល់ពីអនាគតរបស់អ្នក។ </a:t>
            </a:r>
          </a:p>
        </p:txBody>
      </p:sp>
      <p:sp>
        <p:nvSpPr>
          <p:cNvPr id="288" name="Google Shape;288;p42"/>
          <p:cNvSpPr/>
          <p:nvPr/>
        </p:nvSpPr>
        <p:spPr>
          <a:xfrm>
            <a:off x="1228475" y="2362600"/>
            <a:ext cx="6365100" cy="2053800"/>
          </a:xfrm>
          <a:prstGeom prst="roundRect">
            <a:avLst>
              <a:gd name="adj" fmla="val 16667"/>
            </a:avLst>
          </a:prstGeom>
          <a:solidFill>
            <a:srgbClr val="C9DAF8"/>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1300"/>
              </a:spcBef>
              <a:spcAft>
                <a:spcPts val="1300"/>
              </a:spcAft>
              <a:buNone/>
            </a:pPr>
            <a:r>
              <a:rPr lang="km-KH" sz="2000" b="1" i="1" dirty="0">
                <a:solidFill>
                  <a:srgbClr val="004065"/>
                </a:solidFill>
                <a:latin typeface="Hanuman" panose="02020502060506020304" pitchFamily="18" charset="0"/>
                <a:ea typeface="Montserrat"/>
                <a:cs typeface="Hanuman" panose="02020502060506020304" pitchFamily="18" charset="0"/>
                <a:sym typeface="Montserrat"/>
              </a:rPr>
              <a:t>មិនថាអ្នកកំពុងគិតពីមហាវិទ្យាល័យ ស្វែងយល់អំពីគន្លងអាជីព ឬគ្រាន់តែរកមើល​ជំហានបន្ទាប់របស់អ្នក Scoir នឹងជួយអ្នកស្វែងរកឱកាសដែលស័ក្តិសមនឹងចំណាប់អារម្មណ៍ និងគោលដៅពិសេសរបស់អ្នក។</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76"/>
        <p:cNvGrpSpPr/>
        <p:nvPr/>
      </p:nvGrpSpPr>
      <p:grpSpPr>
        <a:xfrm>
          <a:off x="0" y="0"/>
          <a:ext cx="0" cy="0"/>
          <a:chOff x="0" y="0"/>
          <a:chExt cx="0" cy="0"/>
        </a:xfrm>
      </p:grpSpPr>
      <p:cxnSp>
        <p:nvCxnSpPr>
          <p:cNvPr id="77" name="Google Shape;77;p16"/>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78" name="Google Shape;78;p16"/>
          <p:cNvSpPr txBox="1"/>
          <p:nvPr/>
        </p:nvSpPr>
        <p:spPr>
          <a:xfrm>
            <a:off x="514350" y="437525"/>
            <a:ext cx="4384500" cy="71558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ជួបទីប្រឹក្សា</a:t>
            </a:r>
          </a:p>
        </p:txBody>
      </p:sp>
      <p:sp>
        <p:nvSpPr>
          <p:cNvPr id="79" name="Google Shape;79;p16"/>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Heather Brunner ផ្នែកមហាវិទ្យាល័យ និង​អាជីព </a:t>
            </a: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Jennifer Magary ផ្នែកមហាវិទ្យាល័យ និង​អាជីព</a:t>
            </a: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Dianne McCarthy ផ្នែកមហាវិទ្យាល័យ និង​អាជីព</a:t>
            </a: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Erica Stolpinski អាគារ B</a:t>
            </a: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Kurt McPhee អាគារ B</a:t>
            </a: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Rhonda Devost អាគារ C</a:t>
            </a: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Amber King អាគារ C</a:t>
            </a: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Lyndsay Roy អាគារ D</a:t>
            </a: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Melanie Crocker អាគារ D</a:t>
            </a: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Jessica Le អាគារ E</a:t>
            </a:r>
          </a:p>
          <a:p>
            <a:pPr marL="0" lvl="0" indent="0" algn="l" rtl="0">
              <a:spcBef>
                <a:spcPts val="0"/>
              </a:spcBef>
              <a:spcAft>
                <a:spcPts val="0"/>
              </a:spcAft>
              <a:buNone/>
            </a:pPr>
            <a:r>
              <a:rPr lang="km-KH" sz="1600">
                <a:solidFill>
                  <a:schemeClr val="lt1"/>
                </a:solidFill>
                <a:latin typeface="Hanuman" panose="02020502060506020304" pitchFamily="18" charset="0"/>
                <a:ea typeface="Montserrat Medium"/>
                <a:cs typeface="Hanuman" panose="02020502060506020304" pitchFamily="18" charset="0"/>
                <a:sym typeface="Montserrat Medium"/>
              </a:rPr>
              <a:t>Madeline Almonte អាគារ E</a:t>
            </a: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500">
              <a:solidFill>
                <a:srgbClr val="9B9A9D"/>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Clr>
                <a:schemeClr val="dk1"/>
              </a:buClr>
              <a:buSzPts val="1100"/>
              <a:buFont typeface="Arial"/>
              <a:buNone/>
            </a:pPr>
            <a:endParaRPr sz="1500">
              <a:solidFill>
                <a:srgbClr val="9B9A9D"/>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p:txBody>
      </p:sp>
      <p:pic>
        <p:nvPicPr>
          <p:cNvPr id="80" name="Google Shape;80;p16"/>
          <p:cNvPicPr preferRelativeResize="0"/>
          <p:nvPr/>
        </p:nvPicPr>
        <p:blipFill>
          <a:blip r:embed="rId3">
            <a:alphaModFix/>
          </a:blip>
          <a:stretch>
            <a:fillRect/>
          </a:stretch>
        </p:blipFill>
        <p:spPr>
          <a:xfrm>
            <a:off x="4051275" y="2190750"/>
            <a:ext cx="4976850" cy="2264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92"/>
        <p:cNvGrpSpPr/>
        <p:nvPr/>
      </p:nvGrpSpPr>
      <p:grpSpPr>
        <a:xfrm>
          <a:off x="0" y="0"/>
          <a:ext cx="0" cy="0"/>
          <a:chOff x="0" y="0"/>
          <a:chExt cx="0" cy="0"/>
        </a:xfrm>
      </p:grpSpPr>
      <p:cxnSp>
        <p:nvCxnSpPr>
          <p:cNvPr id="293" name="Google Shape;293;p4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94" name="Google Shape;294;p43"/>
          <p:cNvSpPr txBox="1"/>
          <p:nvPr/>
        </p:nvSpPr>
        <p:spPr>
          <a:xfrm>
            <a:off x="514350" y="437525"/>
            <a:ext cx="7758000" cy="1277273"/>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km-KH" sz="2800" b="1" i="1" dirty="0">
                <a:solidFill>
                  <a:schemeClr val="lt1"/>
                </a:solidFill>
                <a:latin typeface="Hanuman" panose="02020502060506020304" pitchFamily="18" charset="0"/>
                <a:ea typeface="Montserrat"/>
                <a:cs typeface="Hanuman" panose="02020502060506020304" pitchFamily="18" charset="0"/>
                <a:sym typeface="Montserrat"/>
              </a:rPr>
              <a:t>Scoir ជំនួស Naviance!</a:t>
            </a:r>
          </a:p>
          <a:p>
            <a:pPr marL="0" lvl="0" indent="0" algn="l" rtl="0">
              <a:spcBef>
                <a:spcPts val="0"/>
              </a:spcBef>
              <a:spcAft>
                <a:spcPts val="0"/>
              </a:spcAft>
              <a:buClr>
                <a:schemeClr val="dk1"/>
              </a:buClr>
              <a:buSzPts val="1100"/>
              <a:buFont typeface="Arial"/>
              <a:buNone/>
            </a:pPr>
            <a:r>
              <a:rPr lang="km-KH" sz="2400" b="1" dirty="0">
                <a:solidFill>
                  <a:srgbClr val="00517C"/>
                </a:solidFill>
                <a:highlight>
                  <a:srgbClr val="00FFFF"/>
                </a:highlight>
                <a:latin typeface="Hanuman" panose="02020502060506020304" pitchFamily="18" charset="0"/>
                <a:ea typeface="Montserrat"/>
                <a:cs typeface="Hanuman" panose="02020502060506020304" pitchFamily="18" charset="0"/>
                <a:sym typeface="Montserrat"/>
              </a:rPr>
              <a:t>LHS </a:t>
            </a:r>
            <a:r>
              <a:rPr lang="km-KH" sz="2400" b="1" u="sng" dirty="0">
                <a:solidFill>
                  <a:srgbClr val="00517C"/>
                </a:solidFill>
                <a:highlight>
                  <a:srgbClr val="00FFFF"/>
                </a:highlight>
                <a:latin typeface="Hanuman" panose="02020502060506020304" pitchFamily="18" charset="0"/>
                <a:ea typeface="Montserrat"/>
                <a:cs typeface="Hanuman" panose="02020502060506020304" pitchFamily="18" charset="0"/>
                <a:sym typeface="Montserrat"/>
              </a:rPr>
              <a:t>លែងប្រើ</a:t>
            </a:r>
            <a:r>
              <a:rPr lang="km-KH" sz="2400" b="1" dirty="0">
                <a:solidFill>
                  <a:srgbClr val="00517C"/>
                </a:solidFill>
                <a:highlight>
                  <a:srgbClr val="00FFFF"/>
                </a:highlight>
                <a:latin typeface="Hanuman" panose="02020502060506020304" pitchFamily="18" charset="0"/>
                <a:ea typeface="Montserrat"/>
                <a:cs typeface="Hanuman" panose="02020502060506020304" pitchFamily="18" charset="0"/>
                <a:sym typeface="Montserrat"/>
              </a:rPr>
              <a:t> Naviance ទៀតហើយ។</a:t>
            </a:r>
          </a:p>
          <a:p>
            <a:pPr marL="0" marR="0" lvl="0" indent="0" algn="l" rtl="0">
              <a:lnSpc>
                <a:spcPct val="100000"/>
              </a:lnSpc>
              <a:spcBef>
                <a:spcPts val="0"/>
              </a:spcBef>
              <a:spcAft>
                <a:spcPts val="0"/>
              </a:spcAft>
              <a:buNone/>
            </a:pPr>
            <a:endParaRPr sz="2800" dirty="0">
              <a:solidFill>
                <a:srgbClr val="FFFFFF"/>
              </a:solidFill>
              <a:latin typeface="Hanuman" panose="02020502060506020304" pitchFamily="18" charset="0"/>
              <a:ea typeface="Playfair Display"/>
              <a:cs typeface="Hanuman" panose="02020502060506020304" pitchFamily="18" charset="0"/>
              <a:sym typeface="Playfair Display"/>
            </a:endParaRPr>
          </a:p>
        </p:txBody>
      </p:sp>
      <p:sp>
        <p:nvSpPr>
          <p:cNvPr id="295" name="Google Shape;295;p43"/>
          <p:cNvSpPr txBox="1"/>
          <p:nvPr/>
        </p:nvSpPr>
        <p:spPr>
          <a:xfrm>
            <a:off x="373675" y="1524425"/>
            <a:ext cx="8112300" cy="2567339"/>
          </a:xfrm>
          <a:prstGeom prst="rect">
            <a:avLst/>
          </a:prstGeom>
          <a:noFill/>
          <a:ln>
            <a:noFill/>
          </a:ln>
        </p:spPr>
        <p:txBody>
          <a:bodyPr spcFirstLastPara="1" wrap="square" lIns="91425" tIns="91425" rIns="91425" bIns="91425" anchor="t" anchorCtr="0">
            <a:spAutoFit/>
          </a:bodyPr>
          <a:lstStyle/>
          <a:p>
            <a:pPr marL="457200" lvl="0" indent="-393700" algn="l" rtl="0">
              <a:lnSpc>
                <a:spcPct val="150000"/>
              </a:lnSpc>
              <a:spcBef>
                <a:spcPts val="1300"/>
              </a:spcBef>
              <a:spcAft>
                <a:spcPts val="0"/>
              </a:spcAft>
              <a:buClr>
                <a:schemeClr val="lt1"/>
              </a:buClr>
              <a:buSzPts val="2600"/>
              <a:buFont typeface="Montserrat"/>
              <a:buChar char="➔"/>
            </a:pPr>
            <a:r>
              <a:rPr lang="km-KH" sz="2400" dirty="0">
                <a:solidFill>
                  <a:schemeClr val="lt1"/>
                </a:solidFill>
                <a:latin typeface="Hanuman" panose="02020502060506020304" pitchFamily="18" charset="0"/>
                <a:ea typeface="Montserrat"/>
                <a:cs typeface="Hanuman" panose="02020502060506020304" pitchFamily="18" charset="0"/>
                <a:sym typeface="Montserrat"/>
              </a:rPr>
              <a:t>វាមានសមត្ថភាពដូចគ្នាជាមួយ Naviance </a:t>
            </a:r>
            <a:r>
              <a:rPr lang="km-KH" sz="2400" i="1" dirty="0">
                <a:solidFill>
                  <a:schemeClr val="lt1"/>
                </a:solidFill>
                <a:latin typeface="Hanuman" panose="02020502060506020304" pitchFamily="18" charset="0"/>
                <a:ea typeface="Montserrat"/>
                <a:cs typeface="Hanuman" panose="02020502060506020304" pitchFamily="18" charset="0"/>
                <a:sym typeface="Montserrat"/>
              </a:rPr>
              <a:t>ប៉ុន្តែវាល្អជាង! </a:t>
            </a:r>
          </a:p>
          <a:p>
            <a:pPr marL="457200" lvl="0" indent="-393700" algn="l" rtl="0">
              <a:lnSpc>
                <a:spcPct val="150000"/>
              </a:lnSpc>
              <a:spcBef>
                <a:spcPts val="0"/>
              </a:spcBef>
              <a:spcAft>
                <a:spcPts val="0"/>
              </a:spcAft>
              <a:buClr>
                <a:schemeClr val="lt1"/>
              </a:buClr>
              <a:buSzPts val="2600"/>
              <a:buFont typeface="Montserrat"/>
              <a:buChar char="➔"/>
            </a:pPr>
            <a:r>
              <a:rPr lang="km-KH" sz="2400" dirty="0">
                <a:solidFill>
                  <a:schemeClr val="lt1"/>
                </a:solidFill>
                <a:latin typeface="Hanuman" panose="02020502060506020304" pitchFamily="18" charset="0"/>
                <a:ea typeface="Montserrat"/>
                <a:cs typeface="Hanuman" panose="02020502060506020304" pitchFamily="18" charset="0"/>
                <a:sym typeface="Montserrat"/>
              </a:rPr>
              <a:t>Scoir សម្របសម្រួលដំណើរការនៃការស្នើសុំ ដំណើរការ ផ្ញើ និងតាមដានការបញ្ជូនឯកសារទាក់ទងនឹងពាក្យសុំតាមប្រព័ន្ធអេឡិចត្រូនិក (ពី LHS ដល់មហាវិទ្យាល័យ/សាកលវិទ្យាល័យ)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99"/>
        <p:cNvGrpSpPr/>
        <p:nvPr/>
      </p:nvGrpSpPr>
      <p:grpSpPr>
        <a:xfrm>
          <a:off x="0" y="0"/>
          <a:ext cx="0" cy="0"/>
          <a:chOff x="0" y="0"/>
          <a:chExt cx="0" cy="0"/>
        </a:xfrm>
      </p:grpSpPr>
      <p:cxnSp>
        <p:nvCxnSpPr>
          <p:cNvPr id="300" name="Google Shape;300;p44"/>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01" name="Google Shape;301;p44"/>
          <p:cNvSpPr txBox="1"/>
          <p:nvPr/>
        </p:nvSpPr>
        <p:spPr>
          <a:xfrm>
            <a:off x="514350" y="437525"/>
            <a:ext cx="7758000"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ការចូលរបស់សិស្ស Scoir</a:t>
            </a:r>
          </a:p>
        </p:txBody>
      </p:sp>
      <p:sp>
        <p:nvSpPr>
          <p:cNvPr id="302" name="Google Shape;302;p44"/>
          <p:cNvSpPr txBox="1"/>
          <p:nvPr/>
        </p:nvSpPr>
        <p:spPr>
          <a:xfrm>
            <a:off x="376050" y="1004950"/>
            <a:ext cx="5040300" cy="2908458"/>
          </a:xfrm>
          <a:prstGeom prst="rect">
            <a:avLst/>
          </a:prstGeom>
          <a:noFill/>
          <a:ln>
            <a:noFill/>
          </a:ln>
        </p:spPr>
        <p:txBody>
          <a:bodyPr spcFirstLastPara="1" wrap="square" lIns="91425" tIns="91425" rIns="91425" bIns="91425" anchor="t" anchorCtr="0">
            <a:spAutoFit/>
          </a:bodyPr>
          <a:lstStyle/>
          <a:p>
            <a:pPr marL="914400" lvl="0" indent="-368300" algn="l" rtl="0">
              <a:lnSpc>
                <a:spcPct val="115000"/>
              </a:lnSpc>
              <a:spcBef>
                <a:spcPts val="0"/>
              </a:spcBef>
              <a:spcAft>
                <a:spcPts val="0"/>
              </a:spcAft>
              <a:buClr>
                <a:schemeClr val="lt1"/>
              </a:buClr>
              <a:buSzPts val="2200"/>
              <a:buFont typeface="Montserrat"/>
              <a:buAutoNum type="arabicPeriod"/>
            </a:pPr>
            <a:r>
              <a:rPr lang="km-KH" sz="2000" dirty="0">
                <a:solidFill>
                  <a:schemeClr val="lt1"/>
                </a:solidFill>
                <a:latin typeface="Hanuman" panose="02020502060506020304" pitchFamily="18" charset="0"/>
                <a:ea typeface="Montserrat"/>
                <a:cs typeface="Hanuman" panose="02020502060506020304" pitchFamily="18" charset="0"/>
                <a:sym typeface="Montserrat"/>
              </a:rPr>
              <a:t>ចូល Clever</a:t>
            </a:r>
          </a:p>
          <a:p>
            <a:pPr marL="914400" lvl="0" indent="-368300" algn="l" rtl="0">
              <a:lnSpc>
                <a:spcPct val="115000"/>
              </a:lnSpc>
              <a:spcBef>
                <a:spcPts val="0"/>
              </a:spcBef>
              <a:spcAft>
                <a:spcPts val="0"/>
              </a:spcAft>
              <a:buClr>
                <a:schemeClr val="lt1"/>
              </a:buClr>
              <a:buSzPts val="2200"/>
              <a:buFont typeface="Montserrat"/>
              <a:buAutoNum type="arabicPeriod"/>
            </a:pPr>
            <a:r>
              <a:rPr lang="km-KH" sz="2000" dirty="0">
                <a:solidFill>
                  <a:schemeClr val="lt1"/>
                </a:solidFill>
                <a:latin typeface="Hanuman" panose="02020502060506020304" pitchFamily="18" charset="0"/>
                <a:ea typeface="Montserrat"/>
                <a:cs typeface="Hanuman" panose="02020502060506020304" pitchFamily="18" charset="0"/>
                <a:sym typeface="Montserrat"/>
              </a:rPr>
              <a:t>រមូរចុះទៅក្រោមដល់ “កម្មវិធីបន្ថែម”</a:t>
            </a:r>
          </a:p>
          <a:p>
            <a:pPr marL="914400" lvl="0" indent="-368300" algn="l" rtl="0">
              <a:lnSpc>
                <a:spcPct val="115000"/>
              </a:lnSpc>
              <a:spcBef>
                <a:spcPts val="0"/>
              </a:spcBef>
              <a:spcAft>
                <a:spcPts val="0"/>
              </a:spcAft>
              <a:buClr>
                <a:schemeClr val="lt1"/>
              </a:buClr>
              <a:buSzPts val="2200"/>
              <a:buFont typeface="Montserrat"/>
              <a:buAutoNum type="arabicPeriod"/>
            </a:pPr>
            <a:r>
              <a:rPr lang="km-KH" sz="2000" dirty="0">
                <a:solidFill>
                  <a:schemeClr val="lt1"/>
                </a:solidFill>
                <a:latin typeface="Hanuman" panose="02020502060506020304" pitchFamily="18" charset="0"/>
                <a:ea typeface="Montserrat"/>
                <a:cs typeface="Hanuman" panose="02020502060506020304" pitchFamily="18" charset="0"/>
                <a:sym typeface="Montserrat"/>
              </a:rPr>
              <a:t>ជ្រើស Scoir</a:t>
            </a:r>
          </a:p>
          <a:p>
            <a:pPr marL="914400" lvl="0" indent="-368300" algn="l" rtl="0">
              <a:lnSpc>
                <a:spcPct val="115000"/>
              </a:lnSpc>
              <a:spcBef>
                <a:spcPts val="0"/>
              </a:spcBef>
              <a:spcAft>
                <a:spcPts val="0"/>
              </a:spcAft>
              <a:buClr>
                <a:schemeClr val="lt1"/>
              </a:buClr>
              <a:buSzPts val="2200"/>
              <a:buFont typeface="Montserrat"/>
              <a:buAutoNum type="arabicPeriod"/>
            </a:pPr>
            <a:r>
              <a:rPr lang="km-KH" sz="2000" dirty="0">
                <a:solidFill>
                  <a:schemeClr val="lt1"/>
                </a:solidFill>
                <a:latin typeface="Hanuman" panose="02020502060506020304" pitchFamily="18" charset="0"/>
                <a:ea typeface="Montserrat"/>
                <a:cs typeface="Hanuman" panose="02020502060506020304" pitchFamily="18" charset="0"/>
                <a:sym typeface="Montserrat"/>
              </a:rPr>
              <a:t>ចុះឈ្មោះ</a:t>
            </a:r>
          </a:p>
          <a:p>
            <a:pPr marL="914400" lvl="0" indent="-368300" algn="l" rtl="0">
              <a:lnSpc>
                <a:spcPct val="115000"/>
              </a:lnSpc>
              <a:spcBef>
                <a:spcPts val="0"/>
              </a:spcBef>
              <a:spcAft>
                <a:spcPts val="0"/>
              </a:spcAft>
              <a:buClr>
                <a:schemeClr val="lt1"/>
              </a:buClr>
              <a:buSzPts val="2200"/>
              <a:buFont typeface="Montserrat"/>
              <a:buAutoNum type="arabicPeriod"/>
            </a:pPr>
            <a:r>
              <a:rPr lang="km-KH" sz="2000" dirty="0">
                <a:solidFill>
                  <a:schemeClr val="lt1"/>
                </a:solidFill>
                <a:latin typeface="Hanuman" panose="02020502060506020304" pitchFamily="18" charset="0"/>
                <a:ea typeface="Montserrat"/>
                <a:cs typeface="Hanuman" panose="02020502060506020304" pitchFamily="18" charset="0"/>
                <a:sym typeface="Montserrat"/>
              </a:rPr>
              <a:t>អ្នកចូលបានហើយ វាសាមញ្ញណាស់!</a:t>
            </a:r>
          </a:p>
          <a:p>
            <a:pPr marL="914400" lvl="0" indent="-368300" algn="l" rtl="0">
              <a:spcBef>
                <a:spcPts val="0"/>
              </a:spcBef>
              <a:spcAft>
                <a:spcPts val="0"/>
              </a:spcAft>
              <a:buClr>
                <a:schemeClr val="lt1"/>
              </a:buClr>
              <a:buSzPts val="2200"/>
              <a:buFont typeface="Montserrat"/>
              <a:buAutoNum type="arabicPeriod"/>
            </a:pPr>
            <a:r>
              <a:rPr lang="km-KH" sz="2000" dirty="0">
                <a:solidFill>
                  <a:schemeClr val="lt1"/>
                </a:solidFill>
                <a:latin typeface="Hanuman" panose="02020502060506020304" pitchFamily="18" charset="0"/>
                <a:ea typeface="Montserrat"/>
                <a:cs typeface="Hanuman" panose="02020502060506020304" pitchFamily="18" charset="0"/>
                <a:sym typeface="Montserrat"/>
              </a:rPr>
              <a:t>ចាប់ផ្តើមរុករក!</a:t>
            </a:r>
          </a:p>
          <a:p>
            <a:pPr marL="914400" lvl="0" indent="0" algn="l" rtl="0">
              <a:spcBef>
                <a:spcPts val="0"/>
              </a:spcBef>
              <a:spcAft>
                <a:spcPts val="0"/>
              </a:spcAft>
              <a:buNone/>
            </a:pPr>
            <a:endParaRPr sz="2000" dirty="0">
              <a:solidFill>
                <a:schemeClr val="lt1"/>
              </a:solidFill>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r>
              <a:rPr lang="km-KH" sz="2000" dirty="0">
                <a:solidFill>
                  <a:schemeClr val="lt1"/>
                </a:solidFill>
                <a:latin typeface="Hanuman" panose="02020502060506020304" pitchFamily="18" charset="0"/>
                <a:ea typeface="Montserrat"/>
                <a:cs typeface="Hanuman" panose="02020502060506020304" pitchFamily="18" charset="0"/>
                <a:sym typeface="Montserrat"/>
              </a:rPr>
              <a:t>ឬចូល</a:t>
            </a:r>
            <a:r>
              <a:rPr lang="km-KH" sz="2000" u="sng" dirty="0">
                <a:solidFill>
                  <a:srgbClr val="8BC34A"/>
                </a:solidFill>
                <a:latin typeface="Hanuman" panose="02010600030101010101" charset="0"/>
                <a:cs typeface="Hanuman" panose="02010600030101010101" charset="0"/>
                <a:sym typeface="Montserrat"/>
                <a:hlinkClick r:id="rId3">
                  <a:extLst>
                    <a:ext uri="{A12FA001-AC4F-418D-AE19-62706E023703}">
                      <ahyp:hlinkClr xmlns:ahyp="http://schemas.microsoft.com/office/drawing/2018/hyperlinkcolor" xmlns="" val="tx"/>
                    </a:ext>
                  </a:extLst>
                </a:hlinkClick>
              </a:rPr>
              <a:t>ទីនេះ</a:t>
            </a:r>
            <a:r>
              <a:rPr lang="en-US" sz="2000" u="sng" dirty="0">
                <a:solidFill>
                  <a:srgbClr val="8BC34A"/>
                </a:solidFill>
                <a:latin typeface="Hanuman" panose="02010600030101010101" charset="0"/>
                <a:cs typeface="Hanuman" panose="02010600030101010101" charset="0"/>
                <a:sym typeface="Montserrat"/>
              </a:rPr>
              <a:t> </a:t>
            </a:r>
            <a:r>
              <a:rPr lang="km-KH" sz="2000" dirty="0">
                <a:solidFill>
                  <a:schemeClr val="lt1"/>
                </a:solidFill>
                <a:latin typeface="Hanuman" panose="02020502060506020304" pitchFamily="18" charset="0"/>
                <a:ea typeface="Montserrat"/>
                <a:cs typeface="Hanuman" panose="02020502060506020304" pitchFamily="18" charset="0"/>
                <a:sym typeface="Montserrat"/>
              </a:rPr>
              <a:t>(ចុះឈ្មោះចូលតាមរយៈ Clever)</a:t>
            </a:r>
          </a:p>
        </p:txBody>
      </p:sp>
      <p:pic>
        <p:nvPicPr>
          <p:cNvPr id="303" name="Google Shape;303;p44"/>
          <p:cNvPicPr preferRelativeResize="0"/>
          <p:nvPr/>
        </p:nvPicPr>
        <p:blipFill>
          <a:blip r:embed="rId4">
            <a:alphaModFix/>
          </a:blip>
          <a:stretch>
            <a:fillRect/>
          </a:stretch>
        </p:blipFill>
        <p:spPr>
          <a:xfrm>
            <a:off x="5416448" y="4071424"/>
            <a:ext cx="3577825" cy="842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07"/>
        <p:cNvGrpSpPr/>
        <p:nvPr/>
      </p:nvGrpSpPr>
      <p:grpSpPr>
        <a:xfrm>
          <a:off x="0" y="0"/>
          <a:ext cx="0" cy="0"/>
          <a:chOff x="0" y="0"/>
          <a:chExt cx="0" cy="0"/>
        </a:xfrm>
      </p:grpSpPr>
      <p:cxnSp>
        <p:nvCxnSpPr>
          <p:cNvPr id="308" name="Google Shape;308;p45"/>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09" name="Google Shape;309;p45"/>
          <p:cNvSpPr txBox="1"/>
          <p:nvPr/>
        </p:nvSpPr>
        <p:spPr>
          <a:xfrm>
            <a:off x="533400" y="151366"/>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100" dirty="0">
                <a:solidFill>
                  <a:srgbClr val="FFFFFF"/>
                </a:solidFill>
                <a:latin typeface="Hanuman" panose="02020502060506020304" pitchFamily="18" charset="0"/>
                <a:ea typeface="Playfair Display"/>
                <a:cs typeface="Hanuman" panose="02020502060506020304" pitchFamily="18" charset="0"/>
                <a:sym typeface="Playfair Display"/>
              </a:rPr>
              <a:t>ផ្ទាំងគ្រប់គ្រង Scoir</a:t>
            </a:r>
          </a:p>
        </p:txBody>
      </p:sp>
      <p:pic>
        <p:nvPicPr>
          <p:cNvPr id="310" name="Google Shape;310;p45"/>
          <p:cNvPicPr preferRelativeResize="0"/>
          <p:nvPr/>
        </p:nvPicPr>
        <p:blipFill>
          <a:blip r:embed="rId3">
            <a:alphaModFix/>
          </a:blip>
          <a:stretch>
            <a:fillRect/>
          </a:stretch>
        </p:blipFill>
        <p:spPr>
          <a:xfrm>
            <a:off x="533400" y="991025"/>
            <a:ext cx="8333701" cy="3951176"/>
          </a:xfrm>
          <a:prstGeom prst="rect">
            <a:avLst/>
          </a:prstGeom>
          <a:noFill/>
          <a:ln>
            <a:noFill/>
          </a:ln>
        </p:spPr>
      </p:pic>
      <p:sp>
        <p:nvSpPr>
          <p:cNvPr id="311" name="Google Shape;311;p45"/>
          <p:cNvSpPr/>
          <p:nvPr/>
        </p:nvSpPr>
        <p:spPr>
          <a:xfrm>
            <a:off x="4249625" y="2206874"/>
            <a:ext cx="2859894" cy="2307960"/>
          </a:xfrm>
          <a:prstGeom prst="irregularSeal1">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km-KH" sz="1600" b="1" dirty="0">
                <a:latin typeface="Hanuman" panose="02020502060506020304" pitchFamily="18" charset="0"/>
                <a:ea typeface="Montserrat"/>
                <a:cs typeface="Hanuman" panose="02020502060506020304" pitchFamily="18" charset="0"/>
                <a:sym typeface="Montserrat"/>
              </a:rPr>
              <a:t>ចុះឈ្មោះសម្រាប់ទស្សនកិច្ចមហាវិទ្យាល័យទៅ </a:t>
            </a:r>
            <a:r>
              <a:rPr lang="km-KH" sz="1600" b="1" i="0" u="none" strike="noStrike" cap="none" dirty="0">
                <a:solidFill>
                  <a:srgbClr val="000000"/>
                </a:solidFill>
                <a:latin typeface="Hanuman" panose="02020502060506020304" pitchFamily="18" charset="0"/>
                <a:ea typeface="Montserrat"/>
                <a:cs typeface="Hanuman" panose="02020502060506020304" pitchFamily="18" charset="0"/>
                <a:sym typeface="Montserrat"/>
              </a:rPr>
              <a:t>LHS!</a:t>
            </a:r>
          </a:p>
        </p:txBody>
      </p:sp>
      <p:sp>
        <p:nvSpPr>
          <p:cNvPr id="312" name="Google Shape;312;p45"/>
          <p:cNvSpPr/>
          <p:nvPr/>
        </p:nvSpPr>
        <p:spPr>
          <a:xfrm>
            <a:off x="2656200" y="499325"/>
            <a:ext cx="2500500" cy="1287000"/>
          </a:xfrm>
          <a:prstGeom prst="leftArrow">
            <a:avLst>
              <a:gd name="adj1" fmla="val 50000"/>
              <a:gd name="adj2" fmla="val 50000"/>
            </a:avLst>
          </a:prstGeom>
          <a:solidFill>
            <a:srgbClr val="9FC5E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km-KH" sz="1700" b="1">
                <a:latin typeface="Hanuman" panose="02020502060506020304" pitchFamily="18" charset="0"/>
                <a:ea typeface="Montserrat"/>
                <a:cs typeface="Hanuman" panose="02020502060506020304" pitchFamily="18" charset="0"/>
                <a:sym typeface="Montserrat"/>
              </a:rPr>
              <a:t>ស្វែងរកមហាវិទ្យាល័យតាមឈ្មោះ</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16"/>
        <p:cNvGrpSpPr/>
        <p:nvPr/>
      </p:nvGrpSpPr>
      <p:grpSpPr>
        <a:xfrm>
          <a:off x="0" y="0"/>
          <a:ext cx="0" cy="0"/>
          <a:chOff x="0" y="0"/>
          <a:chExt cx="0" cy="0"/>
        </a:xfrm>
      </p:grpSpPr>
      <p:sp>
        <p:nvSpPr>
          <p:cNvPr id="317" name="Google Shape;317;p46"/>
          <p:cNvSpPr txBox="1"/>
          <p:nvPr/>
        </p:nvSpPr>
        <p:spPr>
          <a:xfrm>
            <a:off x="514350" y="357712"/>
            <a:ext cx="7758000"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a:solidFill>
                  <a:schemeClr val="lt1"/>
                </a:solidFill>
                <a:latin typeface="Hanuman" panose="02020502060506020304" pitchFamily="18" charset="0"/>
                <a:ea typeface="Playfair Display"/>
                <a:cs typeface="Hanuman" panose="02020502060506020304" pitchFamily="18" charset="0"/>
                <a:sym typeface="Playfair Display"/>
              </a:rPr>
              <a:t>ការស្វែងរកមហាវិទ្យាល័យ</a:t>
            </a:r>
          </a:p>
        </p:txBody>
      </p:sp>
      <p:pic>
        <p:nvPicPr>
          <p:cNvPr id="318" name="Google Shape;318;p46"/>
          <p:cNvPicPr preferRelativeResize="0"/>
          <p:nvPr/>
        </p:nvPicPr>
        <p:blipFill>
          <a:blip r:embed="rId3">
            <a:alphaModFix/>
          </a:blip>
          <a:stretch>
            <a:fillRect/>
          </a:stretch>
        </p:blipFill>
        <p:spPr>
          <a:xfrm>
            <a:off x="110000" y="838150"/>
            <a:ext cx="8897434" cy="4305350"/>
          </a:xfrm>
          <a:prstGeom prst="rect">
            <a:avLst/>
          </a:prstGeom>
          <a:noFill/>
          <a:ln>
            <a:noFill/>
          </a:ln>
        </p:spPr>
      </p:pic>
      <p:sp>
        <p:nvSpPr>
          <p:cNvPr id="319" name="Google Shape;319;p46"/>
          <p:cNvSpPr/>
          <p:nvPr/>
        </p:nvSpPr>
        <p:spPr>
          <a:xfrm>
            <a:off x="4029625" y="570475"/>
            <a:ext cx="1890000" cy="8670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SzPts val="1400"/>
              <a:buFont typeface="Georgia"/>
              <a:buAutoNum type="arabicPeriod"/>
            </a:pPr>
            <a:r>
              <a:rPr lang="km-KH" sz="1200" b="1" dirty="0">
                <a:latin typeface="Hanuman" panose="02020502060506020304" pitchFamily="18" charset="0"/>
                <a:ea typeface="Georgia"/>
                <a:cs typeface="Hanuman" panose="02020502060506020304" pitchFamily="18" charset="0"/>
                <a:sym typeface="Georgia"/>
              </a:rPr>
              <a:t>ចុច ស្វែងយល់</a:t>
            </a:r>
          </a:p>
        </p:txBody>
      </p:sp>
      <p:sp>
        <p:nvSpPr>
          <p:cNvPr id="320" name="Google Shape;320;p46"/>
          <p:cNvSpPr/>
          <p:nvPr/>
        </p:nvSpPr>
        <p:spPr>
          <a:xfrm flipH="1">
            <a:off x="5854375" y="1989950"/>
            <a:ext cx="2177400" cy="17688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km-KH" sz="1800" b="1" dirty="0">
                <a:latin typeface="Hanuman" panose="02020502060506020304" pitchFamily="18" charset="0"/>
                <a:ea typeface="Georgia"/>
                <a:cs typeface="Hanuman" panose="02020502060506020304" pitchFamily="18" charset="0"/>
                <a:sym typeface="Georgia"/>
              </a:rPr>
              <a:t>3. ដាក់តម្រង</a:t>
            </a:r>
          </a:p>
        </p:txBody>
      </p:sp>
      <p:sp>
        <p:nvSpPr>
          <p:cNvPr id="321" name="Google Shape;321;p46"/>
          <p:cNvSpPr/>
          <p:nvPr/>
        </p:nvSpPr>
        <p:spPr>
          <a:xfrm flipH="1">
            <a:off x="1653450" y="838150"/>
            <a:ext cx="1607700" cy="8670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km-KH" b="1">
                <a:latin typeface="Hanuman" panose="02020502060506020304" pitchFamily="18" charset="0"/>
                <a:ea typeface="Georgia"/>
                <a:cs typeface="Hanuman" panose="02020502060506020304" pitchFamily="18" charset="0"/>
                <a:sym typeface="Georgia"/>
              </a:rPr>
              <a:t>2. ចុចលើមហាវិទ្យាល័យ</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5"/>
        <p:cNvGrpSpPr/>
        <p:nvPr/>
      </p:nvGrpSpPr>
      <p:grpSpPr>
        <a:xfrm>
          <a:off x="0" y="0"/>
          <a:ext cx="0" cy="0"/>
          <a:chOff x="0" y="0"/>
          <a:chExt cx="0" cy="0"/>
        </a:xfrm>
      </p:grpSpPr>
      <p:pic>
        <p:nvPicPr>
          <p:cNvPr id="326" name="Google Shape;326;p47"/>
          <p:cNvPicPr preferRelativeResize="0"/>
          <p:nvPr/>
        </p:nvPicPr>
        <p:blipFill>
          <a:blip r:embed="rId3">
            <a:alphaModFix/>
          </a:blip>
          <a:stretch>
            <a:fillRect/>
          </a:stretch>
        </p:blipFill>
        <p:spPr>
          <a:xfrm>
            <a:off x="0" y="0"/>
            <a:ext cx="9144003" cy="4268418"/>
          </a:xfrm>
          <a:prstGeom prst="rect">
            <a:avLst/>
          </a:prstGeom>
          <a:noFill/>
          <a:ln>
            <a:noFill/>
          </a:ln>
        </p:spPr>
      </p:pic>
      <p:pic>
        <p:nvPicPr>
          <p:cNvPr id="327" name="Google Shape;327;p47"/>
          <p:cNvPicPr preferRelativeResize="0"/>
          <p:nvPr/>
        </p:nvPicPr>
        <p:blipFill rotWithShape="1">
          <a:blip r:embed="rId4">
            <a:alphaModFix/>
          </a:blip>
          <a:srcRect r="20286" b="-2322"/>
          <a:stretch/>
        </p:blipFill>
        <p:spPr>
          <a:xfrm>
            <a:off x="0" y="862200"/>
            <a:ext cx="9144000" cy="4062839"/>
          </a:xfrm>
          <a:prstGeom prst="rect">
            <a:avLst/>
          </a:prstGeom>
          <a:noFill/>
          <a:ln w="12700" cap="flat" cmpd="sng">
            <a:solidFill>
              <a:srgbClr val="000000"/>
            </a:solidFill>
            <a:prstDash val="solid"/>
            <a:miter lim="8000"/>
            <a:headEnd type="none" w="sm" len="sm"/>
            <a:tailEnd type="none" w="sm" len="sm"/>
          </a:ln>
        </p:spPr>
      </p:pic>
      <p:sp>
        <p:nvSpPr>
          <p:cNvPr id="328" name="Google Shape;328;p47"/>
          <p:cNvSpPr/>
          <p:nvPr/>
        </p:nvSpPr>
        <p:spPr>
          <a:xfrm>
            <a:off x="4639225" y="-115325"/>
            <a:ext cx="1890000" cy="8670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km-KH" sz="1200" b="1">
                <a:latin typeface="Hanuman" panose="02020502060506020304" pitchFamily="18" charset="0"/>
                <a:ea typeface="Georgia"/>
                <a:cs typeface="Hanuman" panose="02020502060506020304" pitchFamily="18" charset="0"/>
                <a:sym typeface="Georgia"/>
              </a:rPr>
              <a:t>ចុចលើមហាវិទ្យាល័យរបស់ខ្ញុំ</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32"/>
        <p:cNvGrpSpPr/>
        <p:nvPr/>
      </p:nvGrpSpPr>
      <p:grpSpPr>
        <a:xfrm>
          <a:off x="0" y="0"/>
          <a:ext cx="0" cy="0"/>
          <a:chOff x="0" y="0"/>
          <a:chExt cx="0" cy="0"/>
        </a:xfrm>
      </p:grpSpPr>
      <p:cxnSp>
        <p:nvCxnSpPr>
          <p:cNvPr id="333" name="Google Shape;333;p4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34" name="Google Shape;334;p48"/>
          <p:cNvSpPr txBox="1"/>
          <p:nvPr/>
        </p:nvSpPr>
        <p:spPr>
          <a:xfrm>
            <a:off x="514350" y="437525"/>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តភ្ជាប់ Scoir ទៅកម្មវិធី Common Application</a:t>
            </a:r>
          </a:p>
        </p:txBody>
      </p:sp>
      <p:pic>
        <p:nvPicPr>
          <p:cNvPr id="335" name="Google Shape;335;p48"/>
          <p:cNvPicPr preferRelativeResize="0"/>
          <p:nvPr/>
        </p:nvPicPr>
        <p:blipFill>
          <a:blip r:embed="rId3">
            <a:alphaModFix/>
          </a:blip>
          <a:stretch>
            <a:fillRect/>
          </a:stretch>
        </p:blipFill>
        <p:spPr>
          <a:xfrm>
            <a:off x="514350" y="1032650"/>
            <a:ext cx="8263150" cy="3956075"/>
          </a:xfrm>
          <a:prstGeom prst="rect">
            <a:avLst/>
          </a:prstGeom>
          <a:noFill/>
          <a:ln w="12700" cap="flat" cmpd="sng">
            <a:solidFill>
              <a:srgbClr val="000000"/>
            </a:solidFill>
            <a:prstDash val="solid"/>
            <a:miter lim="8000"/>
            <a:headEnd type="none" w="sm" len="sm"/>
            <a:tailEnd type="none" w="sm" len="sm"/>
          </a:ln>
        </p:spPr>
      </p:pic>
      <p:sp>
        <p:nvSpPr>
          <p:cNvPr id="336" name="Google Shape;336;p48"/>
          <p:cNvSpPr/>
          <p:nvPr/>
        </p:nvSpPr>
        <p:spPr>
          <a:xfrm>
            <a:off x="7060650" y="2282325"/>
            <a:ext cx="476700" cy="1153200"/>
          </a:xfrm>
          <a:prstGeom prst="down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40"/>
        <p:cNvGrpSpPr/>
        <p:nvPr/>
      </p:nvGrpSpPr>
      <p:grpSpPr>
        <a:xfrm>
          <a:off x="0" y="0"/>
          <a:ext cx="0" cy="0"/>
          <a:chOff x="0" y="0"/>
          <a:chExt cx="0" cy="0"/>
        </a:xfrm>
      </p:grpSpPr>
      <p:cxnSp>
        <p:nvCxnSpPr>
          <p:cNvPr id="341" name="Google Shape;341;p4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42" name="Google Shape;342;p49"/>
          <p:cNvSpPr txBox="1"/>
          <p:nvPr/>
        </p:nvSpPr>
        <p:spPr>
          <a:xfrm>
            <a:off x="474936" y="776484"/>
            <a:ext cx="7758000"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m-KH" sz="2800" dirty="0">
                <a:solidFill>
                  <a:srgbClr val="FFFFFF"/>
                </a:solidFill>
                <a:latin typeface="Hanuman" panose="02020502060506020304" pitchFamily="18" charset="0"/>
                <a:ea typeface="Playfair Display"/>
                <a:cs typeface="Hanuman" panose="02020502060506020304" pitchFamily="18" charset="0"/>
                <a:sym typeface="Playfair Display"/>
              </a:rPr>
              <a:t>សំណើសុំលិខិតណែនាំរបស់គ្រូលើ Scoir</a:t>
            </a:r>
          </a:p>
        </p:txBody>
      </p:sp>
      <p:sp>
        <p:nvSpPr>
          <p:cNvPr id="343" name="Google Shape;343;p49"/>
          <p:cNvSpPr txBox="1"/>
          <p:nvPr/>
        </p:nvSpPr>
        <p:spPr>
          <a:xfrm>
            <a:off x="376050" y="1614550"/>
            <a:ext cx="8401500" cy="20928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m-KH" sz="2800">
                <a:solidFill>
                  <a:schemeClr val="lt1"/>
                </a:solidFill>
                <a:latin typeface="Hanuman" panose="02020502060506020304" pitchFamily="18" charset="0"/>
                <a:ea typeface="Montserrat"/>
                <a:cs typeface="Hanuman" panose="02020502060506020304" pitchFamily="18" charset="0"/>
                <a:sym typeface="Montserrat"/>
              </a:rPr>
              <a:t>ពិនិត្យឡើងវិញនូវការណែនាំ៖</a:t>
            </a:r>
          </a:p>
          <a:p>
            <a:pPr marL="0" lvl="0" indent="0" algn="l" rtl="0">
              <a:spcBef>
                <a:spcPts val="0"/>
              </a:spcBef>
              <a:spcAft>
                <a:spcPts val="0"/>
              </a:spcAft>
              <a:buNone/>
            </a:pPr>
            <a:r>
              <a:rPr lang="km-KH" sz="2800" u="sng">
                <a:solidFill>
                  <a:schemeClr val="hlink"/>
                </a:solidFill>
                <a:latin typeface="Hanuman" panose="02020502060506020304" pitchFamily="18" charset="0"/>
                <a:ea typeface="Montserrat"/>
                <a:cs typeface="Hanuman" panose="02020502060506020304" pitchFamily="18" charset="0"/>
                <a:sym typeface="Montserrat"/>
                <a:hlinkClick r:id="rId3"/>
              </a:rPr>
              <a:t>ស្នើសុំលិខិតណែនាំរបស់គ្រូបង្រៀន</a:t>
            </a:r>
          </a:p>
          <a:p>
            <a:pPr marL="0" lvl="0" indent="0" algn="l" rtl="0">
              <a:spcBef>
                <a:spcPts val="0"/>
              </a:spcBef>
              <a:spcAft>
                <a:spcPts val="0"/>
              </a:spcAft>
              <a:buNone/>
            </a:pPr>
            <a:endParaRPr sz="2000" b="1" i="1" u="sng">
              <a:solidFill>
                <a:schemeClr val="lt1"/>
              </a:solidFill>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Clr>
                <a:schemeClr val="dk1"/>
              </a:buClr>
              <a:buSzPts val="1100"/>
              <a:buFont typeface="Arial"/>
              <a:buNone/>
            </a:pPr>
            <a:endParaRPr sz="2000" i="1">
              <a:solidFill>
                <a:schemeClr val="lt1"/>
              </a:solidFill>
              <a:latin typeface="Hanuman" panose="02020502060506020304" pitchFamily="18" charset="0"/>
              <a:ea typeface="Montserrat"/>
              <a:cs typeface="Hanuman" panose="02020502060506020304" pitchFamily="18" charset="0"/>
              <a:sym typeface="Montserrat"/>
            </a:endParaRPr>
          </a:p>
          <a:p>
            <a:pPr marL="0" lvl="0" indent="0" algn="l" rtl="0">
              <a:spcBef>
                <a:spcPts val="0"/>
              </a:spcBef>
              <a:spcAft>
                <a:spcPts val="0"/>
              </a:spcAft>
              <a:buNone/>
            </a:pPr>
            <a:endParaRPr sz="2800">
              <a:solidFill>
                <a:schemeClr val="lt1"/>
              </a:solidFill>
              <a:latin typeface="Hanuman" panose="02020502060506020304" pitchFamily="18" charset="0"/>
              <a:ea typeface="Montserrat"/>
              <a:cs typeface="Hanuman" panose="02020502060506020304" pitchFamily="18" charset="0"/>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47"/>
        <p:cNvGrpSpPr/>
        <p:nvPr/>
      </p:nvGrpSpPr>
      <p:grpSpPr>
        <a:xfrm>
          <a:off x="0" y="0"/>
          <a:ext cx="0" cy="0"/>
          <a:chOff x="0" y="0"/>
          <a:chExt cx="0" cy="0"/>
        </a:xfrm>
      </p:grpSpPr>
      <p:cxnSp>
        <p:nvCxnSpPr>
          <p:cNvPr id="348" name="Google Shape;348;p5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49" name="Google Shape;349;p50"/>
          <p:cNvSpPr txBox="1"/>
          <p:nvPr/>
        </p:nvSpPr>
        <p:spPr>
          <a:xfrm>
            <a:off x="514350" y="437525"/>
            <a:ext cx="7758000" cy="954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លិខិតណែនាំរបស់គ្រូបង្រៀនត្រូវចាត់តាំងនៅលើ Scoir! </a:t>
            </a:r>
            <a:r>
              <a:rPr lang="km-KH" sz="3100" b="1" i="1">
                <a:solidFill>
                  <a:srgbClr val="FF0000"/>
                </a:solidFill>
                <a:latin typeface="Hanuman" panose="02020502060506020304" pitchFamily="18" charset="0"/>
                <a:ea typeface="Playfair Display"/>
                <a:cs typeface="Hanuman" panose="02020502060506020304" pitchFamily="18" charset="0"/>
                <a:sym typeface="Playfair Display"/>
              </a:rPr>
              <a:t>ជំហានសំខាន់!</a:t>
            </a:r>
          </a:p>
        </p:txBody>
      </p:sp>
      <p:sp>
        <p:nvSpPr>
          <p:cNvPr id="350" name="Google Shape;350;p50"/>
          <p:cNvSpPr txBox="1"/>
          <p:nvPr/>
        </p:nvSpPr>
        <p:spPr>
          <a:xfrm>
            <a:off x="371250" y="1468025"/>
            <a:ext cx="8401500" cy="139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km-KH" sz="1500" dirty="0">
                <a:solidFill>
                  <a:schemeClr val="lt1"/>
                </a:solidFill>
                <a:latin typeface="Hanuman" panose="02020502060506020304" pitchFamily="18" charset="0"/>
                <a:ea typeface="Montserrat"/>
                <a:cs typeface="Hanuman" panose="02020502060506020304" pitchFamily="18" charset="0"/>
                <a:sym typeface="Montserrat"/>
              </a:rPr>
              <a:t>នៅពេលដែលការណែនាំរបស់គ្រូត្រូវបានបញ្ចប់ សិស្សនឹងត្រូវចាត់តាំងទៅមហាវិទ្យាល័យមួយណាដែលគួរទទួលបានការណែនាំរបស់គ្រូ។ </a:t>
            </a:r>
          </a:p>
          <a:p>
            <a:pPr marL="0" lvl="0" indent="0" algn="l" rtl="0">
              <a:spcBef>
                <a:spcPts val="0"/>
              </a:spcBef>
              <a:spcAft>
                <a:spcPts val="0"/>
              </a:spcAft>
              <a:buClr>
                <a:schemeClr val="dk1"/>
              </a:buClr>
              <a:buSzPts val="1100"/>
              <a:buFont typeface="Arial"/>
              <a:buNone/>
            </a:pPr>
            <a:r>
              <a:rPr lang="km-KH" sz="1500" i="1" dirty="0">
                <a:solidFill>
                  <a:schemeClr val="lt1"/>
                </a:solidFill>
                <a:latin typeface="Hanuman" panose="02020502060506020304" pitchFamily="18" charset="0"/>
                <a:ea typeface="Montserrat"/>
                <a:cs typeface="Hanuman" panose="02020502060506020304" pitchFamily="18" charset="0"/>
                <a:sym typeface="Montserrat"/>
              </a:rPr>
              <a:t>ចំណាំ៖ លិខិតណែនាំត្រូវបង្កើតមុនពេលអ្នកអាចចាត់តាំងវាបាន។</a:t>
            </a:r>
          </a:p>
          <a:p>
            <a:pPr marL="0" lvl="0" indent="0" algn="l" rtl="0">
              <a:spcBef>
                <a:spcPts val="0"/>
              </a:spcBef>
              <a:spcAft>
                <a:spcPts val="0"/>
              </a:spcAft>
              <a:buNone/>
            </a:pPr>
            <a:endParaRPr sz="2900" dirty="0">
              <a:solidFill>
                <a:schemeClr val="lt1"/>
              </a:solidFill>
              <a:latin typeface="Hanuman" panose="02020502060506020304" pitchFamily="18" charset="0"/>
              <a:ea typeface="Montserrat"/>
              <a:cs typeface="Hanuman" panose="02020502060506020304" pitchFamily="18" charset="0"/>
              <a:sym typeface="Montserrat"/>
            </a:endParaRPr>
          </a:p>
        </p:txBody>
      </p:sp>
      <p:pic>
        <p:nvPicPr>
          <p:cNvPr id="351" name="Google Shape;351;p50"/>
          <p:cNvPicPr preferRelativeResize="0"/>
          <p:nvPr/>
        </p:nvPicPr>
        <p:blipFill rotWithShape="1">
          <a:blip r:embed="rId3">
            <a:alphaModFix/>
          </a:blip>
          <a:srcRect r="15225"/>
          <a:stretch/>
        </p:blipFill>
        <p:spPr>
          <a:xfrm>
            <a:off x="420350" y="2495550"/>
            <a:ext cx="4029850" cy="2583692"/>
          </a:xfrm>
          <a:prstGeom prst="rect">
            <a:avLst/>
          </a:prstGeom>
          <a:noFill/>
          <a:ln w="12700" cap="flat" cmpd="sng">
            <a:solidFill>
              <a:srgbClr val="000000"/>
            </a:solidFill>
            <a:prstDash val="solid"/>
            <a:miter lim="8000"/>
            <a:headEnd type="none" w="sm" len="sm"/>
            <a:tailEnd type="none" w="sm" len="sm"/>
          </a:ln>
        </p:spPr>
      </p:pic>
      <p:pic>
        <p:nvPicPr>
          <p:cNvPr id="352" name="Google Shape;352;p50"/>
          <p:cNvPicPr preferRelativeResize="0"/>
          <p:nvPr/>
        </p:nvPicPr>
        <p:blipFill rotWithShape="1">
          <a:blip r:embed="rId4">
            <a:alphaModFix/>
          </a:blip>
          <a:srcRect r="14581"/>
          <a:stretch/>
        </p:blipFill>
        <p:spPr>
          <a:xfrm>
            <a:off x="4572000" y="2495545"/>
            <a:ext cx="4029850" cy="260703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56"/>
        <p:cNvGrpSpPr/>
        <p:nvPr/>
      </p:nvGrpSpPr>
      <p:grpSpPr>
        <a:xfrm>
          <a:off x="0" y="0"/>
          <a:ext cx="0" cy="0"/>
          <a:chOff x="0" y="0"/>
          <a:chExt cx="0" cy="0"/>
        </a:xfrm>
      </p:grpSpPr>
      <p:sp>
        <p:nvSpPr>
          <p:cNvPr id="357" name="Google Shape;357;p51"/>
          <p:cNvSpPr txBox="1">
            <a:spLocks noGrp="1"/>
          </p:cNvSpPr>
          <p:nvPr>
            <p:ph type="title"/>
          </p:nvPr>
        </p:nvSpPr>
        <p:spPr>
          <a:xfrm>
            <a:off x="423275" y="19244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km-KH">
                <a:solidFill>
                  <a:schemeClr val="lt1"/>
                </a:solidFill>
                <a:latin typeface="Hanuman" panose="02020502060506020304" pitchFamily="18" charset="0"/>
                <a:ea typeface="Playfair Display"/>
                <a:cs typeface="Hanuman" panose="02020502060506020304" pitchFamily="18" charset="0"/>
                <a:sym typeface="Playfair Display"/>
              </a:rPr>
              <a:t>ជំនួយហិរញ្ញវត្ថុ</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61"/>
        <p:cNvGrpSpPr/>
        <p:nvPr/>
      </p:nvGrpSpPr>
      <p:grpSpPr>
        <a:xfrm>
          <a:off x="0" y="0"/>
          <a:ext cx="0" cy="0"/>
          <a:chOff x="0" y="0"/>
          <a:chExt cx="0" cy="0"/>
        </a:xfrm>
      </p:grpSpPr>
      <p:cxnSp>
        <p:nvCxnSpPr>
          <p:cNvPr id="362" name="Google Shape;362;p5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63" name="Google Shape;363;p52"/>
          <p:cNvSpPr txBox="1"/>
          <p:nvPr/>
        </p:nvSpPr>
        <p:spPr>
          <a:xfrm>
            <a:off x="514350" y="437525"/>
            <a:ext cx="77580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km-KH" sz="2200" u="sng">
                <a:solidFill>
                  <a:schemeClr val="accent5"/>
                </a:solidFill>
                <a:latin typeface="Hanuman" panose="02020502060506020304" pitchFamily="18" charset="0"/>
                <a:ea typeface="Montserrat Medium"/>
                <a:cs typeface="Hanuman" panose="02020502060506020304" pitchFamily="18" charset="0"/>
                <a:sym typeface="Montserrat Medium"/>
                <a:hlinkClick r:id="rId3">
                  <a:extLst>
                    <a:ext uri="{A12FA001-AC4F-418D-AE19-62706E023703}">
                      <ahyp:hlinkClr xmlns:ahyp="http://schemas.microsoft.com/office/drawing/2018/hyperlinkcolor" xmlns="" val="tx"/>
                    </a:ext>
                  </a:extLst>
                </a:hlinkClick>
              </a:rPr>
              <a:t>FAFSA</a:t>
            </a:r>
          </a:p>
        </p:txBody>
      </p:sp>
      <p:sp>
        <p:nvSpPr>
          <p:cNvPr id="364" name="Google Shape;364;p52"/>
          <p:cNvSpPr txBox="1"/>
          <p:nvPr/>
        </p:nvSpPr>
        <p:spPr>
          <a:xfrm>
            <a:off x="790600" y="656601"/>
            <a:ext cx="7815000" cy="3491600"/>
          </a:xfrm>
          <a:prstGeom prst="rect">
            <a:avLst/>
          </a:prstGeom>
          <a:noFill/>
          <a:ln>
            <a:noFill/>
          </a:ln>
        </p:spPr>
        <p:txBody>
          <a:bodyPr spcFirstLastPara="1" wrap="square" lIns="91425" tIns="91425" rIns="91425" bIns="91425" anchor="t" anchorCtr="0">
            <a:noAutofit/>
          </a:bodyPr>
          <a:lstStyle/>
          <a:p>
            <a:pPr marL="457200" lvl="0" indent="-342900" algn="l" rtl="0">
              <a:spcBef>
                <a:spcPts val="280"/>
              </a:spcBef>
              <a:spcAft>
                <a:spcPts val="0"/>
              </a:spcAft>
              <a:buClr>
                <a:schemeClr val="lt1"/>
              </a:buClr>
              <a:buSzPts val="18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បំពេញបានដោយឥតគិតថ្លៃនៅ </a:t>
            </a:r>
            <a:r>
              <a:rPr lang="km-KH" sz="1800" u="sng" dirty="0">
                <a:solidFill>
                  <a:schemeClr val="lt1"/>
                </a:solidFill>
                <a:latin typeface="Hanuman" panose="02020502060506020304" pitchFamily="18" charset="0"/>
                <a:ea typeface="Montserrat Medium"/>
                <a:cs typeface="Hanuman" panose="02020502060506020304" pitchFamily="18" charset="0"/>
                <a:sym typeface="Montserrat Medium"/>
                <a:hlinkClick r:id="rId4">
                  <a:extLst>
                    <a:ext uri="{A12FA001-AC4F-418D-AE19-62706E023703}">
                      <ahyp:hlinkClr xmlns:ahyp="http://schemas.microsoft.com/office/drawing/2018/hyperlinkcolor" xmlns="" val="tx"/>
                    </a:ext>
                  </a:extLst>
                </a:hlinkClick>
              </a:rPr>
              <a:t>studentaid.gov</a:t>
            </a:r>
          </a:p>
          <a:p>
            <a:pPr marL="457200" lvl="0" indent="-342900" algn="l" rtl="0">
              <a:spcBef>
                <a:spcPts val="0"/>
              </a:spcBef>
              <a:spcAft>
                <a:spcPts val="0"/>
              </a:spcAft>
              <a:buClr>
                <a:schemeClr val="lt1"/>
              </a:buClr>
              <a:buSzPts val="1800"/>
              <a:buFont typeface="Montserrat Medium"/>
              <a:buChar char="●"/>
            </a:pPr>
            <a:r>
              <a:rPr lang="km-KH" sz="1800" i="1" u="sng" dirty="0">
                <a:solidFill>
                  <a:schemeClr val="lt1"/>
                </a:solidFill>
                <a:latin typeface="Hanuman" panose="02020502060506020304" pitchFamily="18" charset="0"/>
                <a:ea typeface="Montserrat Medium"/>
                <a:cs typeface="Hanuman" panose="02020502060506020304" pitchFamily="18" charset="0"/>
                <a:sym typeface="Montserrat Medium"/>
              </a:rPr>
              <a:t>បើកនៅថ្ងៃទី 1 ខែតុលាឆ្នាំនេះ</a:t>
            </a: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 - ដាក់ឱ្យបានឆាប់តាមដែលអាចធ្វើទៅបានបន្ទាប់ពីពេលបើកចុះឈ្មោះ</a:t>
            </a:r>
          </a:p>
          <a:p>
            <a:pPr marL="457200" lvl="0" indent="-342900" algn="l" rtl="0">
              <a:spcBef>
                <a:spcPts val="0"/>
              </a:spcBef>
              <a:spcAft>
                <a:spcPts val="0"/>
              </a:spcAft>
              <a:buClr>
                <a:schemeClr val="lt1"/>
              </a:buClr>
              <a:buSzPts val="18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មហាវិទ្យាល័យទាំងអស់តម្រូវឱ្យមាន FAFSA សម្រាប់សិស្ស​ដែលមានសិទ្ធិទទួលបានជំនួយ ប្រាក់កម្ចី អាហារូបករណ៍ (មួយចំនួន) និងការសិក្សាពេលការងារ</a:t>
            </a:r>
          </a:p>
          <a:p>
            <a:pPr marL="0" lvl="0" indent="0" algn="l" rtl="0">
              <a:spcBef>
                <a:spcPts val="280"/>
              </a:spcBef>
              <a:spcAft>
                <a:spcPts val="0"/>
              </a:spcAft>
              <a:buNone/>
            </a:pPr>
            <a:endParaRPr sz="5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280"/>
              </a:spcBef>
              <a:spcAft>
                <a:spcPts val="0"/>
              </a:spcAft>
              <a:buNone/>
            </a:pPr>
            <a:endParaRPr sz="2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280"/>
              </a:spcBef>
              <a:spcAft>
                <a:spcPts val="0"/>
              </a:spcAft>
              <a:buNone/>
            </a:pPr>
            <a:endParaRPr sz="2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280"/>
              </a:spcBef>
              <a:spcAft>
                <a:spcPts val="0"/>
              </a:spcAft>
              <a:buNone/>
            </a:pPr>
            <a:endParaRPr sz="2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280"/>
              </a:spcBef>
              <a:spcAft>
                <a:spcPts val="0"/>
              </a:spcAft>
              <a:buNone/>
            </a:pPr>
            <a:endParaRPr sz="2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280"/>
              </a:spcBef>
              <a:spcAft>
                <a:spcPts val="0"/>
              </a:spcAft>
              <a:buNone/>
            </a:pPr>
            <a:endParaRPr sz="2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endParaRPr sz="1300" i="1"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r>
              <a:rPr lang="km-KH" sz="1800" i="1" dirty="0">
                <a:solidFill>
                  <a:schemeClr val="lt1"/>
                </a:solidFill>
                <a:latin typeface="Hanuman" panose="02020502060506020304" pitchFamily="18" charset="0"/>
                <a:ea typeface="Montserrat Medium"/>
                <a:cs typeface="Hanuman" panose="02020502060506020304" pitchFamily="18" charset="0"/>
                <a:sym typeface="Montserrat Medium"/>
              </a:rPr>
              <a:t>តែងតែពិនិត្យមើលគេហទំព័រជំនួយហិរញ្ញវត្ថុរបស់មហាវិទ្យាល័យសម្រាប់ទម្រង់បែបបទ ដែលពួកគេត្រូវការ និងកាលបរិច្ឆេទកំណត់នៃជំនួយហិរញ្ញវត្ថុរបស់ពួកគេ។</a:t>
            </a:r>
          </a:p>
          <a:p>
            <a:pPr marL="0" lvl="0" indent="0" algn="l" rtl="0">
              <a:spcBef>
                <a:spcPts val="28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Clr>
                <a:schemeClr val="dk1"/>
              </a:buClr>
              <a:buSzPts val="1100"/>
              <a:buFont typeface="Arial"/>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72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0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pic>
        <p:nvPicPr>
          <p:cNvPr id="365" name="Google Shape;365;p52" descr="The FAFSA® form, or Free Application for Federal Student Aid, is a form used to apply for financial aid. Completing the FAFSA form is the only way to access the largest source of financial aid—federal student aid—to help you pay for your education. &#10;&#10;Students who submit the FAFSA form may become eligible to receive scholarships, grants, work-study funds, and student loans. Schools use the information provided on the FAFSA form to calculate aid packages and then put together an aid offer. It’s important to submit a FAFSA form every year you plan to attend college or career/trade school to remain eligible and receive aid. &#10;&#10;Pro tip: We strongly recommend that students start and complete their section of the FAFSA form first to save time and prevent errors. For more tips on completing the form head to https://StudentAid.gov/apply-for-aid/fafsa/pro-tips&#10;&#10;Learn more about the FAFSA process at https://StudentAid.gov/apply-for-aid/fafsa/filling-out   &#10;Start your FAFSA form at https://fafsa.gov.     &#10;Watch the full FAFSA FAQ playlist at https://www.youtube.com/playlist?list=PLtr3wy4M_CJ2Hrd0UwCAWJOgOPu8l_ZLf" title="What Is FAFSA®?">
            <a:hlinkClick r:id="rId5"/>
          </p:cNvPr>
          <p:cNvPicPr preferRelativeResize="0"/>
          <p:nvPr/>
        </p:nvPicPr>
        <p:blipFill>
          <a:blip r:embed="rId6">
            <a:alphaModFix/>
          </a:blip>
          <a:stretch>
            <a:fillRect/>
          </a:stretch>
        </p:blipFill>
        <p:spPr>
          <a:xfrm>
            <a:off x="2452437" y="2154091"/>
            <a:ext cx="3881825" cy="2183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84"/>
        <p:cNvGrpSpPr/>
        <p:nvPr/>
      </p:nvGrpSpPr>
      <p:grpSpPr>
        <a:xfrm>
          <a:off x="0" y="0"/>
          <a:ext cx="0" cy="0"/>
          <a:chOff x="0" y="0"/>
          <a:chExt cx="0" cy="0"/>
        </a:xfrm>
      </p:grpSpPr>
      <p:sp>
        <p:nvSpPr>
          <p:cNvPr id="85" name="Google Shape;85;p17"/>
          <p:cNvSpPr txBox="1"/>
          <p:nvPr/>
        </p:nvSpPr>
        <p:spPr>
          <a:xfrm>
            <a:off x="514350" y="437525"/>
            <a:ext cx="86295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100">
                <a:solidFill>
                  <a:schemeClr val="lt1"/>
                </a:solidFill>
                <a:latin typeface="Hanuman" panose="02020502060506020304" pitchFamily="18" charset="0"/>
                <a:ea typeface="Playfair Display"/>
                <a:cs typeface="Hanuman" panose="02020502060506020304" pitchFamily="18" charset="0"/>
                <a:sym typeface="Playfair Display"/>
              </a:rPr>
              <a:t>សិស្ស៖ ចូលរួម និងតាមដាននៅ Google Classroom!</a:t>
            </a:r>
          </a:p>
        </p:txBody>
      </p:sp>
      <p:sp>
        <p:nvSpPr>
          <p:cNvPr id="86" name="Google Shape;86;p17"/>
          <p:cNvSpPr txBox="1"/>
          <p:nvPr/>
        </p:nvSpPr>
        <p:spPr>
          <a:xfrm>
            <a:off x="5529375" y="1153200"/>
            <a:ext cx="3397500" cy="35855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m-KH" sz="1700">
                <a:solidFill>
                  <a:schemeClr val="lt1"/>
                </a:solidFill>
                <a:latin typeface="Hanuman" panose="02020502060506020304" pitchFamily="18" charset="0"/>
                <a:ea typeface="Montserrat Medium"/>
                <a:cs typeface="Hanuman" panose="02020502060506020304" pitchFamily="18" charset="0"/>
                <a:sym typeface="Montserrat Medium"/>
              </a:rPr>
              <a:t>ចូលរួម Google Classroom ផ្នែកមហាវិទ្យាល័យ និងអាជីពសម្រាប់ការធ្វើបច្ចុប្បន្នភាពសំខាន់ៗ!</a:t>
            </a:r>
          </a:p>
          <a:p>
            <a:pPr marL="0" lvl="0" indent="0" algn="l" rtl="0">
              <a:spcBef>
                <a:spcPts val="0"/>
              </a:spcBef>
              <a:spcAft>
                <a:spcPts val="0"/>
              </a:spcAft>
              <a:buNone/>
            </a:pPr>
            <a:endParaRPr sz="17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336550" algn="l" rtl="0">
              <a:spcBef>
                <a:spcPts val="0"/>
              </a:spcBef>
              <a:spcAft>
                <a:spcPts val="0"/>
              </a:spcAft>
              <a:buClr>
                <a:schemeClr val="lt1"/>
              </a:buClr>
              <a:buSzPts val="1700"/>
              <a:buFont typeface="Montserrat Medium"/>
              <a:buChar char="➔"/>
            </a:pPr>
            <a:r>
              <a:rPr lang="km-KH" sz="1700">
                <a:solidFill>
                  <a:schemeClr val="lt1"/>
                </a:solidFill>
                <a:latin typeface="Hanuman" panose="02020502060506020304" pitchFamily="18" charset="0"/>
                <a:ea typeface="Montserrat Medium"/>
                <a:cs typeface="Hanuman" panose="02020502060506020304" pitchFamily="18" charset="0"/>
                <a:sym typeface="Montserrat Medium"/>
              </a:rPr>
              <a:t>ការប្រកាសអាហារូបករណ៍</a:t>
            </a:r>
          </a:p>
          <a:p>
            <a:pPr marL="457200" lvl="0" indent="-336550" algn="l" rtl="0">
              <a:spcBef>
                <a:spcPts val="0"/>
              </a:spcBef>
              <a:spcAft>
                <a:spcPts val="0"/>
              </a:spcAft>
              <a:buClr>
                <a:schemeClr val="lt1"/>
              </a:buClr>
              <a:buSzPts val="1700"/>
              <a:buFont typeface="Montserrat Medium"/>
              <a:buChar char="➔"/>
            </a:pPr>
            <a:r>
              <a:rPr lang="km-KH" sz="1700">
                <a:solidFill>
                  <a:schemeClr val="lt1"/>
                </a:solidFill>
                <a:latin typeface="Hanuman" panose="02020502060506020304" pitchFamily="18" charset="0"/>
                <a:ea typeface="Montserrat Medium"/>
                <a:cs typeface="Hanuman" panose="02020502060506020304" pitchFamily="18" charset="0"/>
                <a:sym typeface="Montserrat Medium"/>
              </a:rPr>
              <a:t>វគ្គព័ត៌មានមហាវិទ្យាល័យ និងអាជីព</a:t>
            </a:r>
          </a:p>
          <a:p>
            <a:pPr marL="457200" lvl="0" indent="-336550" algn="l" rtl="0">
              <a:spcBef>
                <a:spcPts val="0"/>
              </a:spcBef>
              <a:spcAft>
                <a:spcPts val="0"/>
              </a:spcAft>
              <a:buClr>
                <a:srgbClr val="FFFF00"/>
              </a:buClr>
              <a:buSzPts val="1700"/>
              <a:buFont typeface="Montserrat Medium"/>
              <a:buChar char="➔"/>
            </a:pPr>
            <a:r>
              <a:rPr lang="km-KH" sz="1700" u="sng">
                <a:solidFill>
                  <a:srgbClr val="FFFF00"/>
                </a:solidFill>
                <a:latin typeface="Hanuman" panose="02020502060506020304" pitchFamily="18" charset="0"/>
                <a:ea typeface="Montserrat Medium"/>
                <a:cs typeface="Hanuman" panose="02020502060506020304" pitchFamily="18" charset="0"/>
                <a:sym typeface="Montserrat Medium"/>
                <a:hlinkClick r:id="rId3">
                  <a:extLst>
                    <a:ext uri="{A12FA001-AC4F-418D-AE19-62706E023703}">
                      <ahyp:hlinkClr xmlns:ahyp="http://schemas.microsoft.com/office/drawing/2018/hyperlinkcolor" xmlns="" val="tx"/>
                    </a:ext>
                  </a:extLst>
                </a:hlinkClick>
              </a:rPr>
              <a:t>គោលការណ៍ណែនាំការរៀបចំផែនការជីវិតបន្ទាប់ពីវិទ្យាល័យ</a:t>
            </a:r>
            <a:r>
              <a:rPr lang="km-KH" sz="1700">
                <a:solidFill>
                  <a:srgbClr val="FFFF00"/>
                </a:solidFill>
                <a:latin typeface="Hanuman" panose="02020502060506020304" pitchFamily="18" charset="0"/>
                <a:ea typeface="Montserrat Medium"/>
                <a:cs typeface="Hanuman" panose="02020502060506020304" pitchFamily="18" charset="0"/>
                <a:sym typeface="Montserrat Medium"/>
              </a:rPr>
              <a:t>(ធនធានសម្រាប់ការរៀបចំផែនការទាំងអស់!!)</a:t>
            </a:r>
          </a:p>
          <a:p>
            <a:pPr marL="457200" lvl="0" indent="-336550" algn="l" rtl="0">
              <a:spcBef>
                <a:spcPts val="0"/>
              </a:spcBef>
              <a:spcAft>
                <a:spcPts val="0"/>
              </a:spcAft>
              <a:buClr>
                <a:schemeClr val="lt1"/>
              </a:buClr>
              <a:buSzPts val="1700"/>
              <a:buFont typeface="Montserrat Medium"/>
              <a:buChar char="➔"/>
            </a:pPr>
            <a:r>
              <a:rPr lang="km-KH" sz="1700">
                <a:solidFill>
                  <a:schemeClr val="lt1"/>
                </a:solidFill>
                <a:latin typeface="Hanuman" panose="02020502060506020304" pitchFamily="18" charset="0"/>
                <a:ea typeface="Montserrat Medium"/>
                <a:cs typeface="Hanuman" panose="02020502060506020304" pitchFamily="18" charset="0"/>
                <a:sym typeface="Montserrat Medium"/>
              </a:rPr>
              <a:t>សិក្ខាសាលា និងព្រឹត្តិការណ៍</a:t>
            </a:r>
          </a:p>
          <a:p>
            <a:pPr marL="457200" lvl="0" indent="0" algn="l" rtl="0">
              <a:spcBef>
                <a:spcPts val="0"/>
              </a:spcBef>
              <a:spcAft>
                <a:spcPts val="0"/>
              </a:spcAft>
              <a:buNone/>
            </a:pPr>
            <a:r>
              <a:rPr lang="km-KH" sz="1700" i="1">
                <a:solidFill>
                  <a:schemeClr val="lt1"/>
                </a:solidFill>
                <a:latin typeface="Hanuman" panose="02020502060506020304" pitchFamily="18" charset="0"/>
                <a:ea typeface="Montserrat Medium"/>
                <a:cs typeface="Hanuman" panose="02020502060506020304" pitchFamily="18" charset="0"/>
                <a:sym typeface="Montserrat Medium"/>
              </a:rPr>
              <a:t>…និងច្រើនទៀត!</a:t>
            </a:r>
          </a:p>
        </p:txBody>
      </p:sp>
      <p:pic>
        <p:nvPicPr>
          <p:cNvPr id="87" name="Google Shape;87;p17"/>
          <p:cNvPicPr preferRelativeResize="0"/>
          <p:nvPr/>
        </p:nvPicPr>
        <p:blipFill>
          <a:blip r:embed="rId4">
            <a:alphaModFix/>
          </a:blip>
          <a:stretch>
            <a:fillRect/>
          </a:stretch>
        </p:blipFill>
        <p:spPr>
          <a:xfrm>
            <a:off x="381000" y="1067225"/>
            <a:ext cx="5079450" cy="3923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69"/>
        <p:cNvGrpSpPr/>
        <p:nvPr/>
      </p:nvGrpSpPr>
      <p:grpSpPr>
        <a:xfrm>
          <a:off x="0" y="0"/>
          <a:ext cx="0" cy="0"/>
          <a:chOff x="0" y="0"/>
          <a:chExt cx="0" cy="0"/>
        </a:xfrm>
      </p:grpSpPr>
      <p:cxnSp>
        <p:nvCxnSpPr>
          <p:cNvPr id="370" name="Google Shape;370;p5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71" name="Google Shape;371;p53"/>
          <p:cNvSpPr txBox="1"/>
          <p:nvPr/>
        </p:nvSpPr>
        <p:spPr>
          <a:xfrm>
            <a:off x="514350" y="437525"/>
            <a:ext cx="77580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SzPts val="1100"/>
              <a:buNone/>
            </a:pPr>
            <a:r>
              <a:rPr lang="km-KH" sz="2200" u="sng">
                <a:solidFill>
                  <a:schemeClr val="hlink"/>
                </a:solidFill>
                <a:latin typeface="Hanuman" panose="02020502060506020304" pitchFamily="18" charset="0"/>
                <a:ea typeface="Montserrat Medium"/>
                <a:cs typeface="Hanuman" panose="02020502060506020304" pitchFamily="18" charset="0"/>
                <a:sym typeface="Montserrat Medium"/>
                <a:hlinkClick r:id="rId3"/>
              </a:rPr>
              <a:t>កម្រងព័ត៌មាន CSS</a:t>
            </a:r>
          </a:p>
        </p:txBody>
      </p:sp>
      <p:sp>
        <p:nvSpPr>
          <p:cNvPr id="372" name="Google Shape;372;p53"/>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381000" algn="l" rtl="0">
              <a:spcBef>
                <a:spcPts val="280"/>
              </a:spcBef>
              <a:spcAft>
                <a:spcPts val="0"/>
              </a:spcAft>
              <a:buClr>
                <a:schemeClr val="lt1"/>
              </a:buClr>
              <a:buSzPts val="2400"/>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មហាវិទ្យាល័យ/សាកលវិទ្យាល័យឯកជនមួយចំនួននឹងតម្រូវឱ្យមាន (បន្ថែមពីលើ FAFSA)</a:t>
            </a:r>
          </a:p>
          <a:p>
            <a:pPr marL="457200" lvl="0" indent="-381000" algn="l" rtl="0">
              <a:spcBef>
                <a:spcPts val="0"/>
              </a:spcBef>
              <a:spcAft>
                <a:spcPts val="0"/>
              </a:spcAft>
              <a:buClr>
                <a:schemeClr val="lt1"/>
              </a:buClr>
              <a:buSzPts val="240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មាននៅលើ </a:t>
            </a:r>
            <a:r>
              <a:rPr lang="km-KH" sz="2400" u="sng">
                <a:solidFill>
                  <a:schemeClr val="hlink"/>
                </a:solidFill>
                <a:latin typeface="Hanuman" panose="02020502060506020304" pitchFamily="18" charset="0"/>
                <a:ea typeface="Montserrat Medium"/>
                <a:cs typeface="Hanuman" panose="02020502060506020304" pitchFamily="18" charset="0"/>
                <a:sym typeface="Montserrat Medium"/>
                <a:hlinkClick r:id="rId4"/>
              </a:rPr>
              <a:t>collegeboard.org</a:t>
            </a:r>
            <a:r>
              <a:rPr lang="km-KH" sz="2400">
                <a:solidFill>
                  <a:schemeClr val="lt1"/>
                </a:solidFill>
                <a:latin typeface="Hanuman" panose="02020502060506020304" pitchFamily="18" charset="0"/>
                <a:ea typeface="Montserrat Medium"/>
                <a:cs typeface="Hanuman" panose="02020502060506020304" pitchFamily="18" charset="0"/>
                <a:sym typeface="Montserrat Medium"/>
              </a:rPr>
              <a:t> គិតថ្លៃសេវា</a:t>
            </a:r>
          </a:p>
          <a:p>
            <a:pPr marL="457200" lvl="0" indent="0" algn="l" rtl="0">
              <a:spcBef>
                <a:spcPts val="28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r>
              <a:rPr lang="km-KH" sz="2300" i="1">
                <a:solidFill>
                  <a:schemeClr val="lt1"/>
                </a:solidFill>
                <a:latin typeface="Hanuman" panose="02020502060506020304" pitchFamily="18" charset="0"/>
                <a:ea typeface="Montserrat Medium"/>
                <a:cs typeface="Hanuman" panose="02020502060506020304" pitchFamily="18" charset="0"/>
                <a:sym typeface="Montserrat Medium"/>
              </a:rPr>
              <a:t>តែងតែពិនិត្យមើលគេហទំព័រជំនួយហិរញ្ញវត្ថុរបស់មហាវិទ្យាល័យសម្រាប់ទម្រង់បែបបទ ដែលពួកគេត្រូវការ និងកាលបរិច្ឆេទកំណត់នៃជំនួយហិរញ្ញវត្ថុរបស់ពួកគេ។</a:t>
            </a:r>
          </a:p>
          <a:p>
            <a:pPr marL="0" lvl="0" indent="0" algn="l" rtl="0">
              <a:spcBef>
                <a:spcPts val="28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Clr>
                <a:schemeClr val="dk1"/>
              </a:buClr>
              <a:buSzPts val="1100"/>
              <a:buFont typeface="Arial"/>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72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2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2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220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76"/>
        <p:cNvGrpSpPr/>
        <p:nvPr/>
      </p:nvGrpSpPr>
      <p:grpSpPr>
        <a:xfrm>
          <a:off x="0" y="0"/>
          <a:ext cx="0" cy="0"/>
          <a:chOff x="0" y="0"/>
          <a:chExt cx="0" cy="0"/>
        </a:xfrm>
      </p:grpSpPr>
      <p:cxnSp>
        <p:nvCxnSpPr>
          <p:cNvPr id="377" name="Google Shape;377;p54"/>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78" name="Google Shape;378;p54"/>
          <p:cNvSpPr txBox="1"/>
          <p:nvPr/>
        </p:nvSpPr>
        <p:spPr>
          <a:xfrm>
            <a:off x="514350" y="437525"/>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ធនធានជំនួយហិរញ្ញវត្ថុ</a:t>
            </a:r>
          </a:p>
        </p:txBody>
      </p:sp>
      <p:sp>
        <p:nvSpPr>
          <p:cNvPr id="379" name="Google Shape;379;p54"/>
          <p:cNvSpPr txBox="1"/>
          <p:nvPr/>
        </p:nvSpPr>
        <p:spPr>
          <a:xfrm>
            <a:off x="790600" y="939100"/>
            <a:ext cx="7815000" cy="3285300"/>
          </a:xfrm>
          <a:prstGeom prst="rect">
            <a:avLst/>
          </a:prstGeom>
          <a:noFill/>
          <a:ln>
            <a:noFill/>
          </a:ln>
        </p:spPr>
        <p:txBody>
          <a:bodyPr spcFirstLastPara="1" wrap="square" lIns="91425" tIns="91425" rIns="91425" bIns="91425" anchor="t" anchorCtr="0">
            <a:noAutofit/>
          </a:bodyPr>
          <a:lstStyle/>
          <a:p>
            <a:pPr marL="0" lvl="0" indent="0" algn="l" rtl="0">
              <a:spcBef>
                <a:spcPts val="280"/>
              </a:spcBef>
              <a:spcAft>
                <a:spcPts val="0"/>
              </a:spcAft>
              <a:buNone/>
            </a:pPr>
            <a:r>
              <a:rPr lang="km-KH" sz="1800">
                <a:solidFill>
                  <a:schemeClr val="lt1"/>
                </a:solidFill>
                <a:latin typeface="Hanuman" panose="02020502060506020304" pitchFamily="18" charset="0"/>
                <a:ea typeface="Montserrat Medium"/>
                <a:cs typeface="Hanuman" panose="02020502060506020304" pitchFamily="18" charset="0"/>
                <a:sym typeface="Montserrat Medium"/>
              </a:rPr>
              <a:t>រាត្រីជំនួយហិរញ្ញវត្ថុ LHS៖ 10/8 6PM-7:30PM</a:t>
            </a:r>
          </a:p>
          <a:p>
            <a:pPr marL="0" lvl="0" indent="0" algn="l" rtl="0">
              <a:spcBef>
                <a:spcPts val="280"/>
              </a:spcBef>
              <a:spcAft>
                <a:spcPts val="0"/>
              </a:spcAft>
              <a:buClr>
                <a:schemeClr val="dk1"/>
              </a:buClr>
              <a:buSzPts val="1100"/>
              <a:buFont typeface="Arial"/>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r>
              <a:rPr lang="km-KH" sz="1800" b="1" u="sng">
                <a:solidFill>
                  <a:schemeClr val="accent5"/>
                </a:solidFill>
                <a:latin typeface="Hanuman" panose="02020502060506020304" pitchFamily="18" charset="0"/>
                <a:ea typeface="Montserrat"/>
                <a:cs typeface="Hanuman" panose="02020502060506020304" pitchFamily="18" charset="0"/>
                <a:sym typeface="Montserrat"/>
                <a:hlinkClick r:id="rId3">
                  <a:extLst>
                    <a:ext uri="{A12FA001-AC4F-418D-AE19-62706E023703}">
                      <ahyp:hlinkClr xmlns:ahyp="http://schemas.microsoft.com/office/drawing/2018/hyperlinkcolor" xmlns="" val="tx"/>
                    </a:ext>
                  </a:extLst>
                </a:hlinkClick>
              </a:rPr>
              <a:t>MEFA</a:t>
            </a:r>
          </a:p>
          <a:p>
            <a:pPr marL="0" lvl="0" indent="0" algn="l" rtl="0">
              <a:spcBef>
                <a:spcPts val="280"/>
              </a:spcBef>
              <a:spcAft>
                <a:spcPts val="0"/>
              </a:spcAft>
              <a:buNone/>
            </a:pPr>
            <a:r>
              <a:rPr lang="km-KH" sz="1800" u="sng">
                <a:solidFill>
                  <a:schemeClr val="hlink"/>
                </a:solidFill>
                <a:latin typeface="Hanuman" panose="02020502060506020304" pitchFamily="18" charset="0"/>
                <a:ea typeface="Montserrat Medium"/>
                <a:cs typeface="Hanuman" panose="02020502060506020304" pitchFamily="18" charset="0"/>
                <a:sym typeface="Montserrat Medium"/>
                <a:hlinkClick r:id="rId4"/>
              </a:rPr>
              <a:t>ជំនួយហិរញ្ញវត្ថុ 101 2025-26 - សិក្ខាសាលាអនឡាញ MEFA (ភាសាអង់គ្លេស)</a:t>
            </a:r>
          </a:p>
          <a:p>
            <a:pPr marL="0" lvl="0" indent="0" algn="l" rtl="0">
              <a:spcBef>
                <a:spcPts val="280"/>
              </a:spcBef>
              <a:spcAft>
                <a:spcPts val="0"/>
              </a:spcAft>
              <a:buNone/>
            </a:pPr>
            <a:r>
              <a:rPr lang="km-KH" sz="1800" u="sng">
                <a:solidFill>
                  <a:schemeClr val="hlink"/>
                </a:solidFill>
                <a:latin typeface="Hanuman" panose="02020502060506020304" pitchFamily="18" charset="0"/>
                <a:ea typeface="Montserrat Medium"/>
                <a:cs typeface="Hanuman" panose="02020502060506020304" pitchFamily="18" charset="0"/>
                <a:sym typeface="Montserrat Medium"/>
                <a:hlinkClick r:id="rId5"/>
              </a:rPr>
              <a:t>Ayuda Económica para la Universidad 101 2025 - MEFA (ភាសាអេស្ប៉ាញ)</a:t>
            </a:r>
          </a:p>
          <a:p>
            <a:pPr marL="0" lvl="0" indent="0" algn="l" rtl="0">
              <a:spcBef>
                <a:spcPts val="280"/>
              </a:spcBef>
              <a:spcAft>
                <a:spcPts val="0"/>
              </a:spcAft>
              <a:buNone/>
            </a:pPr>
            <a:r>
              <a:rPr lang="km-KH" sz="1800" u="sng">
                <a:solidFill>
                  <a:schemeClr val="hlink"/>
                </a:solidFill>
                <a:latin typeface="Hanuman" panose="02020502060506020304" pitchFamily="18" charset="0"/>
                <a:ea typeface="Montserrat Medium"/>
                <a:cs typeface="Hanuman" panose="02020502060506020304" pitchFamily="18" charset="0"/>
                <a:sym typeface="Montserrat Medium"/>
                <a:hlinkClick r:id="rId6"/>
              </a:rPr>
              <a:t>ពិធីបុណ្យ FAFSA រដូវស្លឹកឈើជ្រុះ</a:t>
            </a:r>
          </a:p>
          <a:p>
            <a:pPr marL="0" lvl="0" indent="0" algn="l" rtl="0">
              <a:spcBef>
                <a:spcPts val="28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r>
              <a:rPr lang="km-KH" sz="1800">
                <a:solidFill>
                  <a:schemeClr val="lt1"/>
                </a:solidFill>
                <a:latin typeface="Hanuman" panose="02020502060506020304" pitchFamily="18" charset="0"/>
                <a:ea typeface="Montserrat Medium"/>
                <a:cs typeface="Hanuman" panose="02020502060506020304" pitchFamily="18" charset="0"/>
                <a:sym typeface="Montserrat Medium"/>
              </a:rPr>
              <a:t>ទីប្រឹក្សា Trio/Gear Up</a:t>
            </a:r>
          </a:p>
          <a:p>
            <a:pPr marL="0" lvl="0" indent="0" algn="l" rtl="0">
              <a:spcBef>
                <a:spcPts val="28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r>
              <a:rPr lang="km-KH" sz="1800" i="1">
                <a:solidFill>
                  <a:schemeClr val="lt1"/>
                </a:solidFill>
                <a:latin typeface="Hanuman" panose="02020502060506020304" pitchFamily="18" charset="0"/>
                <a:ea typeface="Montserrat Medium"/>
                <a:cs typeface="Hanuman" panose="02020502060506020304" pitchFamily="18" charset="0"/>
                <a:sym typeface="Montserrat Medium"/>
              </a:rPr>
              <a:t>ទៅកាន់ MCC ឬទេ? </a:t>
            </a:r>
            <a:r>
              <a:rPr lang="km-KH" sz="1800">
                <a:solidFill>
                  <a:schemeClr val="lt1"/>
                </a:solidFill>
                <a:latin typeface="Hanuman" panose="02020502060506020304" pitchFamily="18" charset="0"/>
                <a:ea typeface="Montserrat Medium"/>
                <a:cs typeface="Hanuman" panose="02020502060506020304" pitchFamily="18" charset="0"/>
                <a:sym typeface="Montserrat Medium"/>
              </a:rPr>
              <a:t>ធ្វើការណាត់ជួបដោយផ្ទាល់នៅ៖ </a:t>
            </a:r>
            <a:r>
              <a:rPr lang="km-KH" sz="1800" u="sng">
                <a:solidFill>
                  <a:schemeClr val="hlink"/>
                </a:solidFill>
                <a:latin typeface="Hanuman" panose="02020502060506020304" pitchFamily="18" charset="0"/>
                <a:ea typeface="Montserrat Medium"/>
                <a:cs typeface="Hanuman" panose="02020502060506020304" pitchFamily="18" charset="0"/>
                <a:sym typeface="Montserrat Medium"/>
                <a:hlinkClick r:id="rId7"/>
              </a:rPr>
              <a:t>ការិយាល័យជំនួយហិរញ្ញវត្ថុ</a:t>
            </a:r>
          </a:p>
          <a:p>
            <a:pPr marL="0" lvl="0" indent="0" algn="l" rtl="0">
              <a:spcBef>
                <a:spcPts val="28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r>
              <a:rPr lang="km-KH" sz="1800">
                <a:solidFill>
                  <a:schemeClr val="lt1"/>
                </a:solidFill>
                <a:latin typeface="Hanuman" panose="02020502060506020304" pitchFamily="18" charset="0"/>
                <a:ea typeface="Montserrat Medium"/>
                <a:cs typeface="Hanuman" panose="02020502060506020304" pitchFamily="18" charset="0"/>
                <a:sym typeface="Montserrat Medium"/>
              </a:rPr>
              <a:t>ព្រឹត្តិការណ៍បញ្ចប់ FAFSA ប្រចាំខែនៅ LHS</a:t>
            </a:r>
          </a:p>
          <a:p>
            <a:pPr marL="0" lvl="0" indent="0" algn="l" rtl="0">
              <a:spcBef>
                <a:spcPts val="28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28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0" algn="l" rtl="0">
              <a:spcBef>
                <a:spcPts val="72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83"/>
        <p:cNvGrpSpPr/>
        <p:nvPr/>
      </p:nvGrpSpPr>
      <p:grpSpPr>
        <a:xfrm>
          <a:off x="0" y="0"/>
          <a:ext cx="0" cy="0"/>
          <a:chOff x="0" y="0"/>
          <a:chExt cx="0" cy="0"/>
        </a:xfrm>
      </p:grpSpPr>
      <p:cxnSp>
        <p:nvCxnSpPr>
          <p:cNvPr id="384" name="Google Shape;384;p55"/>
          <p:cNvCxnSpPr/>
          <p:nvPr/>
        </p:nvCxnSpPr>
        <p:spPr>
          <a:xfrm rot="5400000">
            <a:off x="2002450" y="2569369"/>
            <a:ext cx="5143500" cy="0"/>
          </a:xfrm>
          <a:prstGeom prst="straightConnector1">
            <a:avLst/>
          </a:prstGeom>
          <a:noFill/>
          <a:ln w="9525" cap="rnd" cmpd="sng">
            <a:solidFill>
              <a:srgbClr val="E6E6E4"/>
            </a:solidFill>
            <a:prstDash val="solid"/>
            <a:round/>
            <a:headEnd type="none" w="sm" len="sm"/>
            <a:tailEnd type="none" w="sm" len="sm"/>
          </a:ln>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874" y="0"/>
            <a:ext cx="6658252" cy="51435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89"/>
        <p:cNvGrpSpPr/>
        <p:nvPr/>
      </p:nvGrpSpPr>
      <p:grpSpPr>
        <a:xfrm>
          <a:off x="0" y="0"/>
          <a:ext cx="0" cy="0"/>
          <a:chOff x="0" y="0"/>
          <a:chExt cx="0" cy="0"/>
        </a:xfrm>
      </p:grpSpPr>
      <p:sp>
        <p:nvSpPr>
          <p:cNvPr id="390" name="Google Shape;390;p56"/>
          <p:cNvSpPr txBox="1">
            <a:spLocks noGrp="1"/>
          </p:cNvSpPr>
          <p:nvPr>
            <p:ph type="title"/>
          </p:nvPr>
        </p:nvSpPr>
        <p:spPr>
          <a:xfrm>
            <a:off x="423275" y="17720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km-KH">
                <a:solidFill>
                  <a:schemeClr val="lt1"/>
                </a:solidFill>
                <a:latin typeface="Hanuman" panose="02020502060506020304" pitchFamily="18" charset="0"/>
                <a:ea typeface="Playfair Display"/>
                <a:cs typeface="Hanuman" panose="02020502060506020304" pitchFamily="18" charset="0"/>
                <a:sym typeface="Playfair Display"/>
              </a:rPr>
              <a:t>ផែនការក្រោយវិទ្យាល័យបន្ថែម</a:t>
            </a:r>
          </a:p>
        </p:txBody>
      </p:sp>
      <p:sp>
        <p:nvSpPr>
          <p:cNvPr id="391" name="Google Shape;391;p56"/>
          <p:cNvSpPr/>
          <p:nvPr/>
        </p:nvSpPr>
        <p:spPr>
          <a:xfrm>
            <a:off x="996200" y="2410625"/>
            <a:ext cx="6764418" cy="2769120"/>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320"/>
              </a:spcBef>
              <a:spcAft>
                <a:spcPts val="0"/>
              </a:spcAft>
              <a:buNone/>
            </a:pPr>
            <a:r>
              <a:rPr lang="km-KH" sz="1700">
                <a:solidFill>
                  <a:srgbClr val="FF0000"/>
                </a:solidFill>
                <a:latin typeface="Hanuman" panose="02020502060506020304" pitchFamily="18" charset="0"/>
                <a:ea typeface="Open Sans SemiBold"/>
                <a:cs typeface="Hanuman" panose="02020502060506020304" pitchFamily="18" charset="0"/>
                <a:sym typeface="Open Sans SemiBold"/>
              </a:rPr>
              <a:t>ចុះឈ្មោះសម្រាប់ Flex Block នាពេលខាងមុខ៖ </a:t>
            </a:r>
          </a:p>
          <a:p>
            <a:pPr marL="0" lvl="0" indent="0" algn="ctr" rtl="0">
              <a:spcBef>
                <a:spcPts val="320"/>
              </a:spcBef>
              <a:spcAft>
                <a:spcPts val="0"/>
              </a:spcAft>
              <a:buNone/>
            </a:pPr>
            <a:r>
              <a:rPr lang="km-KH" sz="1700">
                <a:solidFill>
                  <a:srgbClr val="202124"/>
                </a:solidFill>
                <a:latin typeface="Hanuman" panose="02020502060506020304" pitchFamily="18" charset="0"/>
                <a:ea typeface="Open Sans SemiBold"/>
                <a:cs typeface="Hanuman" panose="02020502060506020304" pitchFamily="18" charset="0"/>
                <a:sym typeface="Open Sans SemiBold"/>
              </a:rPr>
              <a:t>មិនប្រាកដពីគន្លងជីវិតរបស់អ្នកបន្ទាប់ពីវិទ្យាល័យមែនទេ? មកស្វែងយល់អំពីជម្រើស!</a:t>
            </a:r>
          </a:p>
        </p:txBody>
      </p:sp>
      <p:sp>
        <p:nvSpPr>
          <p:cNvPr id="392" name="Google Shape;392;p56"/>
          <p:cNvSpPr/>
          <p:nvPr/>
        </p:nvSpPr>
        <p:spPr>
          <a:xfrm>
            <a:off x="3755375" y="74375"/>
            <a:ext cx="4387450" cy="1524475"/>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m-KH" sz="2000">
                <a:latin typeface="Hanuman" panose="02020502060506020304" pitchFamily="18" charset="0"/>
                <a:cs typeface="Hanuman" panose="02020502060506020304" pitchFamily="18" charset="0"/>
              </a:rPr>
              <a:t>មកកាន់ផ្នែកមហាវិទ្យាល័យនិងអាជីពនៅក្នុង B2035 ក្នុងអំឡុង</a:t>
            </a:r>
            <a:r>
              <a:rPr lang="km-KH" sz="2000">
                <a:solidFill>
                  <a:srgbClr val="FF0000"/>
                </a:solidFill>
                <a:latin typeface="Hanuman" panose="02020502060506020304" pitchFamily="18" charset="0"/>
                <a:cs typeface="Hanuman" panose="02020502060506020304" pitchFamily="18" charset="0"/>
              </a:rPr>
              <a:t>ម៉ោងចូលសាកសួរបាន!</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96"/>
        <p:cNvGrpSpPr/>
        <p:nvPr/>
      </p:nvGrpSpPr>
      <p:grpSpPr>
        <a:xfrm>
          <a:off x="0" y="0"/>
          <a:ext cx="0" cy="0"/>
          <a:chOff x="0" y="0"/>
          <a:chExt cx="0" cy="0"/>
        </a:xfrm>
      </p:grpSpPr>
      <p:cxnSp>
        <p:nvCxnSpPr>
          <p:cNvPr id="397" name="Google Shape;397;p57"/>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98" name="Google Shape;398;p57"/>
          <p:cNvSpPr txBox="1"/>
          <p:nvPr/>
        </p:nvSpPr>
        <p:spPr>
          <a:xfrm>
            <a:off x="514350" y="437525"/>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មហាវិទ្យាល័យសហគមន៍៖ កម្មវិធីវិញ្ញាបនបត្រ</a:t>
            </a:r>
          </a:p>
        </p:txBody>
      </p:sp>
      <p:sp>
        <p:nvSpPr>
          <p:cNvPr id="399" name="Google Shape;399;p57"/>
          <p:cNvSpPr txBox="1"/>
          <p:nvPr/>
        </p:nvSpPr>
        <p:spPr>
          <a:xfrm>
            <a:off x="790600" y="1213750"/>
            <a:ext cx="7815000" cy="32853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សាកលវិទ្យាល័យ សហគមន៍ ដូចជា Middlesex Community College និង Northern Essex Community College ផ្តល់ </a:t>
            </a:r>
            <a:r>
              <a:rPr lang="km-KH" sz="2000" u="sng">
                <a:solidFill>
                  <a:schemeClr val="hlink"/>
                </a:solidFill>
                <a:latin typeface="Hanuman" panose="02020502060506020304" pitchFamily="18" charset="0"/>
                <a:ea typeface="Montserrat Medium"/>
                <a:cs typeface="Hanuman" panose="02020502060506020304" pitchFamily="18" charset="0"/>
                <a:sym typeface="Montserrat Medium"/>
                <a:hlinkClick r:id="rId3"/>
              </a:rPr>
              <a:t>កម្មវិធី សញ្ញាបត្រ</a:t>
            </a:r>
            <a:r>
              <a:rPr lang="km-KH" sz="2000">
                <a:latin typeface="Hanuman" panose="02020502060506020304" pitchFamily="18" charset="0"/>
                <a:ea typeface="Montserrat Medium"/>
                <a:cs typeface="Hanuman" panose="02020502060506020304" pitchFamily="18" charset="0"/>
                <a:sym typeface="Montserrat Medium"/>
              </a:rPr>
              <a:t> </a:t>
            </a:r>
            <a:r>
              <a:rPr lang="km-KH" sz="2000">
                <a:solidFill>
                  <a:schemeClr val="lt1"/>
                </a:solidFill>
                <a:latin typeface="Hanuman" panose="02020502060506020304" pitchFamily="18" charset="0"/>
                <a:ea typeface="Montserrat Medium"/>
                <a:cs typeface="Hanuman" panose="02020502060506020304" pitchFamily="18" charset="0"/>
                <a:sym typeface="Montserrat Medium"/>
              </a:rPr>
              <a:t>ជាច្រើន ដូចជា កម្មវិធី ខាងក្រោម ។ </a:t>
            </a:r>
            <a:r>
              <a:rPr lang="km-KH" sz="2000" i="1">
                <a:solidFill>
                  <a:schemeClr val="lt1"/>
                </a:solidFill>
                <a:latin typeface="Hanuman" panose="02020502060506020304" pitchFamily="18" charset="0"/>
                <a:ea typeface="Montserrat Medium"/>
                <a:cs typeface="Hanuman" panose="02020502060506020304" pitchFamily="18" charset="0"/>
                <a:sym typeface="Montserrat Medium"/>
              </a:rPr>
              <a:t>នេះគឺជាបញ្ជីខ្លីនៃកម្មវិធីរាប់រយដែលបានផ្តល់ជូន!</a:t>
            </a:r>
          </a:p>
          <a:p>
            <a:pPr marL="914400" lvl="0" indent="-355600" algn="l" rtl="0">
              <a:spcBef>
                <a:spcPts val="360"/>
              </a:spcBef>
              <a:spcAft>
                <a:spcPts val="0"/>
              </a:spcAft>
              <a:buClr>
                <a:schemeClr val="lt1"/>
              </a:buClr>
              <a:buSzPts val="20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ជំនួយទន្តសាស្ត្រ</a:t>
            </a:r>
          </a:p>
          <a:p>
            <a:pPr marL="914400" lvl="0" indent="-355600" algn="l" rtl="0">
              <a:spcBef>
                <a:spcPts val="360"/>
              </a:spcBef>
              <a:spcAft>
                <a:spcPts val="0"/>
              </a:spcAft>
              <a:buClr>
                <a:schemeClr val="lt1"/>
              </a:buClr>
              <a:buSzPts val="20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ជំនួយវេជ្ជសាស្ត្រ</a:t>
            </a:r>
          </a:p>
          <a:p>
            <a:pPr marL="914400" lvl="0" indent="-355600" algn="l" rtl="0">
              <a:spcBef>
                <a:spcPts val="360"/>
              </a:spcBef>
              <a:spcAft>
                <a:spcPts val="0"/>
              </a:spcAft>
              <a:buClr>
                <a:schemeClr val="lt1"/>
              </a:buClr>
              <a:buSzPts val="20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ការគ្រប់គ្រងមន្ទីរពេទ្យ</a:t>
            </a:r>
          </a:p>
          <a:p>
            <a:pPr marL="914400" lvl="0" indent="-355600" algn="l" rtl="0">
              <a:spcBef>
                <a:spcPts val="360"/>
              </a:spcBef>
              <a:spcAft>
                <a:spcPts val="0"/>
              </a:spcAft>
              <a:buClr>
                <a:schemeClr val="lt1"/>
              </a:buClr>
              <a:buSzPts val="20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សិល្បៈធ្វើម្ហូប</a:t>
            </a:r>
          </a:p>
          <a:p>
            <a:pPr marL="914400" lvl="0" indent="-355600" algn="l" rtl="0">
              <a:spcBef>
                <a:spcPts val="360"/>
              </a:spcBef>
              <a:spcAft>
                <a:spcPts val="0"/>
              </a:spcAft>
              <a:buClr>
                <a:schemeClr val="lt1"/>
              </a:buClr>
              <a:buSzPts val="20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ការគ្រប់គ្រងការធ្វើដំណើរ</a:t>
            </a:r>
          </a:p>
          <a:p>
            <a:pPr marL="914400" lvl="0" indent="-355600" algn="l" rtl="0">
              <a:spcBef>
                <a:spcPts val="360"/>
              </a:spcBef>
              <a:spcAft>
                <a:spcPts val="0"/>
              </a:spcAft>
              <a:buClr>
                <a:schemeClr val="lt1"/>
              </a:buClr>
              <a:buSzPts val="2000"/>
              <a:buFont typeface="Montserrat Medium"/>
              <a:buChar char="●"/>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ការដាក់កូដផ្នែកវេជ្ជសាស្ត្រ និងការចេញវិក្កយបត្រ… និងច្រើនទៀត!</a:t>
            </a:r>
          </a:p>
          <a:p>
            <a:pPr marL="457200" lvl="0" indent="0" algn="l" rtl="0">
              <a:spcBef>
                <a:spcPts val="0"/>
              </a:spcBef>
              <a:spcAft>
                <a:spcPts val="0"/>
              </a:spcAft>
              <a:buNone/>
            </a:pPr>
            <a:endParaRPr sz="9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5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5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403"/>
        <p:cNvGrpSpPr/>
        <p:nvPr/>
      </p:nvGrpSpPr>
      <p:grpSpPr>
        <a:xfrm>
          <a:off x="0" y="0"/>
          <a:ext cx="0" cy="0"/>
          <a:chOff x="0" y="0"/>
          <a:chExt cx="0" cy="0"/>
        </a:xfrm>
      </p:grpSpPr>
      <p:cxnSp>
        <p:nvCxnSpPr>
          <p:cNvPr id="404" name="Google Shape;404;p5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405" name="Google Shape;405;p58"/>
          <p:cNvSpPr txBox="1"/>
          <p:nvPr/>
        </p:nvSpPr>
        <p:spPr>
          <a:xfrm>
            <a:off x="514350" y="437525"/>
            <a:ext cx="7815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Font typeface="Arial"/>
              <a:buNone/>
            </a:pPr>
            <a:r>
              <a:rPr lang="km-KH" sz="3100">
                <a:solidFill>
                  <a:srgbClr val="FFFFFF"/>
                </a:solidFill>
                <a:latin typeface="Hanuman" panose="02020502060506020304" pitchFamily="18" charset="0"/>
                <a:ea typeface="Playfair Display"/>
                <a:cs typeface="Hanuman" panose="02020502060506020304" pitchFamily="18" charset="0"/>
                <a:sym typeface="Playfair Display"/>
              </a:rPr>
              <a:t>សាលាពាណិជ្ជកម្ម/កម្មវិធីបច្ចេកទេស</a:t>
            </a:r>
          </a:p>
        </p:txBody>
      </p:sp>
      <p:sp>
        <p:nvSpPr>
          <p:cNvPr id="406" name="Google Shape;406;p58"/>
          <p:cNvSpPr txBox="1"/>
          <p:nvPr/>
        </p:nvSpPr>
        <p:spPr>
          <a:xfrm>
            <a:off x="790600" y="1015300"/>
            <a:ext cx="7998000" cy="3285300"/>
          </a:xfrm>
          <a:prstGeom prst="rect">
            <a:avLst/>
          </a:prstGeom>
          <a:noFill/>
          <a:ln>
            <a:noFill/>
          </a:ln>
        </p:spPr>
        <p:txBody>
          <a:bodyPr spcFirstLastPara="1" wrap="square" lIns="91425" tIns="91425" rIns="91425" bIns="91425" anchor="t" anchorCtr="0">
            <a:noAutofit/>
          </a:bodyPr>
          <a:lstStyle/>
          <a:p>
            <a:pPr marL="0" lvl="0" indent="0" algn="l" rtl="0">
              <a:spcBef>
                <a:spcPts val="320"/>
              </a:spcBef>
              <a:spcAft>
                <a:spcPts val="0"/>
              </a:spcAft>
              <a:buNone/>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តើអ្នកចង់ចូលទៅក្នុងវិស័យពាណិជ្ជកម្មដែរឬទេ? ត្រូវប្រាកដថាអ្នកប្រាប់ទីប្រឹក្សាសាលារបស់អ្នកនៅក្នុងការប្រជុំសិស្សឆ្នាំចុងក្រោយជាលក្ខណៈបុគ្គលរបស់អ្នក!</a:t>
            </a:r>
          </a:p>
          <a:p>
            <a:pPr marL="0" lvl="0" indent="0" algn="l" rtl="0">
              <a:spcBef>
                <a:spcPts val="320"/>
              </a:spcBef>
              <a:spcAft>
                <a:spcPts val="0"/>
              </a:spcAft>
              <a:buClr>
                <a:schemeClr val="dk1"/>
              </a:buClr>
              <a:buSzPts val="1100"/>
              <a:buFont typeface="Arial"/>
              <a:buNone/>
            </a:pPr>
            <a:endParaRPr sz="1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320"/>
              </a:spcBef>
              <a:spcAft>
                <a:spcPts val="0"/>
              </a:spcAft>
              <a:buNone/>
            </a:pPr>
            <a:r>
              <a:rPr lang="km-KH" sz="2000">
                <a:solidFill>
                  <a:schemeClr val="lt1"/>
                </a:solidFill>
                <a:latin typeface="Hanuman" panose="02020502060506020304" pitchFamily="18" charset="0"/>
                <a:ea typeface="Montserrat Medium"/>
                <a:cs typeface="Hanuman" panose="02020502060506020304" pitchFamily="18" charset="0"/>
                <a:sym typeface="Montserrat Medium"/>
              </a:rPr>
              <a:t>វិទ្យាល័យវិជ្ជាជីវៈក្នុងតំបន់របស់យើងជាញឹកញាប់ផ្តល់ការបណ្តុះបណ្តាលដំបូង (ឥតគិតថ្លៃ!) ដែលឧបត្ថម្ភដោយជំនួយ និងមានរយៈពេល 6-8 សប្តាហ៍ ជាថ្នាក់ពេញម៉ោង។ ក្នុងរយៈពេលប៉ុន្មានឆ្នាំកន្លងមកនេះ យើងបានដាក់សិស្សក្នុងការបណ្តុះបណ្តាលដោយឥតគិតថ្លៃសម្រាប់មុខវិជ្ជាដូចជាជាងផ្សារ ជាងឈើ ការចម្អិនម្ហូប ជាងទុយយោទឹក បច្ចេកវិទ្យារថយន្ត និង</a:t>
            </a:r>
            <a:r>
              <a:rPr lang="km-KH" sz="2000" i="1">
                <a:solidFill>
                  <a:schemeClr val="lt1"/>
                </a:solidFill>
                <a:latin typeface="Hanuman" panose="02020502060506020304" pitchFamily="18" charset="0"/>
                <a:ea typeface="Montserrat Medium"/>
                <a:cs typeface="Hanuman" panose="02020502060506020304" pitchFamily="18" charset="0"/>
                <a:sym typeface="Montserrat Medium"/>
              </a:rPr>
              <a:t>ច្រើនទៀត</a:t>
            </a:r>
            <a:r>
              <a:rPr lang="km-KH" sz="2000">
                <a:solidFill>
                  <a:schemeClr val="lt1"/>
                </a:solidFill>
                <a:latin typeface="Hanuman" panose="02020502060506020304" pitchFamily="18" charset="0"/>
                <a:ea typeface="Montserrat Medium"/>
                <a:cs typeface="Hanuman" panose="02020502060506020304" pitchFamily="18" charset="0"/>
                <a:sym typeface="Montserrat Medium"/>
              </a:rPr>
              <a:t>! </a:t>
            </a:r>
          </a:p>
          <a:p>
            <a:pPr marL="0" lvl="0" indent="0" algn="l" rtl="0">
              <a:spcBef>
                <a:spcPts val="32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just" rtl="0">
              <a:lnSpc>
                <a:spcPct val="100000"/>
              </a:lnSpc>
              <a:spcBef>
                <a:spcPts val="0"/>
              </a:spcBef>
              <a:spcAft>
                <a:spcPts val="0"/>
              </a:spcAft>
              <a:buNone/>
            </a:pPr>
            <a:r>
              <a:rPr lang="km-KH" sz="1900" b="1" u="sng">
                <a:solidFill>
                  <a:srgbClr val="00FFFF"/>
                </a:solidFill>
                <a:latin typeface="Hanuman" panose="02020502060506020304" pitchFamily="18" charset="0"/>
                <a:ea typeface="Montserrat"/>
                <a:cs typeface="Hanuman" panose="02020502060506020304" pitchFamily="18" charset="0"/>
                <a:sym typeface="Montserrat"/>
                <a:hlinkClick r:id="rId3">
                  <a:extLst>
                    <a:ext uri="{A12FA001-AC4F-418D-AE19-62706E023703}">
                      <ahyp:hlinkClr xmlns:ahyp="http://schemas.microsoft.com/office/drawing/2018/hyperlinkcolor" xmlns="" val="tx"/>
                    </a:ext>
                  </a:extLst>
                </a:hlinkClick>
              </a:rPr>
              <a:t>សាលាពាណិជ្ជកម្ម និងសាលាបច្ចេកទេស</a:t>
            </a:r>
          </a:p>
          <a:p>
            <a:pPr marL="0" lvl="0" indent="0" algn="just" rtl="0">
              <a:lnSpc>
                <a:spcPct val="100000"/>
              </a:lnSpc>
              <a:spcBef>
                <a:spcPts val="0"/>
              </a:spcBef>
              <a:spcAft>
                <a:spcPts val="0"/>
              </a:spcAft>
              <a:buNone/>
            </a:pPr>
            <a:endParaRPr sz="1800" b="1">
              <a:solidFill>
                <a:srgbClr val="00FFFF"/>
              </a:solidFill>
              <a:latin typeface="Hanuman" panose="02020502060506020304" pitchFamily="18" charset="0"/>
              <a:ea typeface="Montserrat"/>
              <a:cs typeface="Hanuman" panose="02020502060506020304" pitchFamily="18" charset="0"/>
              <a:sym typeface="Montserrat"/>
            </a:endParaRPr>
          </a:p>
          <a:p>
            <a:pPr marL="914400" lvl="0" indent="0" algn="just" rtl="0">
              <a:lnSpc>
                <a:spcPct val="100000"/>
              </a:lnSpc>
              <a:spcBef>
                <a:spcPts val="0"/>
              </a:spcBef>
              <a:spcAft>
                <a:spcPts val="0"/>
              </a:spcAft>
              <a:buNone/>
            </a:pPr>
            <a:endParaRPr sz="1100">
              <a:solidFill>
                <a:schemeClr val="lt1"/>
              </a:solidFill>
              <a:latin typeface="Hanuman" panose="02020502060506020304" pitchFamily="18" charset="0"/>
              <a:cs typeface="Hanuman" panose="02020502060506020304" pitchFamily="18" charset="0"/>
            </a:endParaRPr>
          </a:p>
          <a:p>
            <a:pPr marL="457200" lvl="0" indent="0" algn="l" rtl="0">
              <a:spcBef>
                <a:spcPts val="320"/>
              </a:spcBef>
              <a:spcAft>
                <a:spcPts val="0"/>
              </a:spcAft>
              <a:buNone/>
            </a:pPr>
            <a:endParaRPr sz="20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1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1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p:txBody>
      </p:sp>
      <p:sp>
        <p:nvSpPr>
          <p:cNvPr id="407" name="Google Shape;407;p58"/>
          <p:cNvSpPr/>
          <p:nvPr/>
        </p:nvSpPr>
        <p:spPr>
          <a:xfrm>
            <a:off x="4995575" y="3120575"/>
            <a:ext cx="4377132" cy="2165562"/>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320"/>
              </a:spcBef>
              <a:spcAft>
                <a:spcPts val="0"/>
              </a:spcAft>
              <a:buNone/>
            </a:pPr>
            <a:r>
              <a:rPr lang="km-KH" sz="1300" b="1">
                <a:solidFill>
                  <a:schemeClr val="dk1"/>
                </a:solidFill>
                <a:latin typeface="Hanuman" panose="02020502060506020304" pitchFamily="18" charset="0"/>
                <a:ea typeface="Montserrat"/>
                <a:cs typeface="Hanuman" panose="02020502060506020304" pitchFamily="18" charset="0"/>
                <a:sym typeface="Montserrat"/>
              </a:rPr>
              <a:t>យើងនឹងទទួលបានព័ត៌មានអំពីការផ្តល់ជូនក្នុងឆ្នាំ 2026 ក្នុងរដូវរងារ ដូច្នេះសូមទន្ទឹងរង់ចាំ!</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411"/>
        <p:cNvGrpSpPr/>
        <p:nvPr/>
      </p:nvGrpSpPr>
      <p:grpSpPr>
        <a:xfrm>
          <a:off x="0" y="0"/>
          <a:ext cx="0" cy="0"/>
          <a:chOff x="0" y="0"/>
          <a:chExt cx="0" cy="0"/>
        </a:xfrm>
      </p:grpSpPr>
      <p:pic>
        <p:nvPicPr>
          <p:cNvPr id="412" name="Google Shape;412;p59"/>
          <p:cNvPicPr preferRelativeResize="0"/>
          <p:nvPr/>
        </p:nvPicPr>
        <p:blipFill>
          <a:blip r:embed="rId3">
            <a:alphaModFix/>
          </a:blip>
          <a:stretch>
            <a:fillRect/>
          </a:stretch>
        </p:blipFill>
        <p:spPr>
          <a:xfrm>
            <a:off x="2612840" y="23433"/>
            <a:ext cx="3924902" cy="50870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91"/>
        <p:cNvGrpSpPr/>
        <p:nvPr/>
      </p:nvGrpSpPr>
      <p:grpSpPr>
        <a:xfrm>
          <a:off x="0" y="0"/>
          <a:ext cx="0" cy="0"/>
          <a:chOff x="0" y="0"/>
          <a:chExt cx="0" cy="0"/>
        </a:xfrm>
      </p:grpSpPr>
      <p:cxnSp>
        <p:nvCxnSpPr>
          <p:cNvPr id="92" name="Google Shape;92;p1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93" name="Google Shape;93;p18"/>
          <p:cNvSpPr txBox="1"/>
          <p:nvPr/>
        </p:nvSpPr>
        <p:spPr>
          <a:xfrm>
            <a:off x="566475" y="180814"/>
            <a:ext cx="6568200"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3200">
                <a:solidFill>
                  <a:srgbClr val="FFFFFF"/>
                </a:solidFill>
                <a:latin typeface="Hanuman" panose="02020502060506020304" pitchFamily="18" charset="0"/>
                <a:ea typeface="Playfair Display"/>
                <a:cs typeface="Hanuman" panose="02020502060506020304" pitchFamily="18" charset="0"/>
                <a:sym typeface="Playfair Display"/>
              </a:rPr>
              <a:t>តម្រូវការបញ្ចប់ការសិក្សានៅ LHS</a:t>
            </a:r>
          </a:p>
        </p:txBody>
      </p:sp>
      <p:sp>
        <p:nvSpPr>
          <p:cNvPr id="94" name="Google Shape;94;p18"/>
          <p:cNvSpPr txBox="1"/>
          <p:nvPr/>
        </p:nvSpPr>
        <p:spPr>
          <a:xfrm>
            <a:off x="3979524" y="199567"/>
            <a:ext cx="5022000" cy="659758"/>
          </a:xfrm>
          <a:prstGeom prst="rect">
            <a:avLst/>
          </a:prstGeom>
          <a:noFill/>
          <a:ln>
            <a:noFill/>
          </a:ln>
        </p:spPr>
        <p:txBody>
          <a:bodyPr spcFirstLastPara="1" wrap="square" lIns="91425" tIns="91425" rIns="91425" bIns="91425" anchor="t" anchorCtr="0">
            <a:noAutofit/>
          </a:bodyPr>
          <a:lstStyle/>
          <a:p>
            <a:pPr marL="0" lvl="0" indent="0" algn="l" rtl="0">
              <a:lnSpc>
                <a:spcPct val="395454"/>
              </a:lnSpc>
              <a:spcBef>
                <a:spcPts val="1200"/>
              </a:spcBef>
              <a:spcAft>
                <a:spcPts val="0"/>
              </a:spcAft>
              <a:buNone/>
            </a:pPr>
            <a:r>
              <a:rPr lang="km-KH" sz="2000" i="1" dirty="0">
                <a:solidFill>
                  <a:schemeClr val="lt1"/>
                </a:solidFill>
                <a:latin typeface="Hanuman" panose="02020502060506020304" pitchFamily="18" charset="0"/>
                <a:ea typeface="Montserrat Medium"/>
                <a:cs typeface="Hanuman" panose="02020502060506020304" pitchFamily="18" charset="0"/>
                <a:sym typeface="Montserrat Medium"/>
              </a:rPr>
              <a:t>តើអ្នកដើរផ្លូវត្រូវទេ?</a:t>
            </a:r>
          </a:p>
          <a:p>
            <a:pPr marL="0" lvl="0" indent="0" algn="l" rtl="0">
              <a:spcBef>
                <a:spcPts val="120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sp>
        <p:nvSpPr>
          <p:cNvPr id="95" name="Google Shape;95;p18"/>
          <p:cNvSpPr txBox="1"/>
          <p:nvPr/>
        </p:nvSpPr>
        <p:spPr>
          <a:xfrm>
            <a:off x="3979524" y="1574300"/>
            <a:ext cx="5022000" cy="2860200"/>
          </a:xfrm>
          <a:prstGeom prst="rect">
            <a:avLst/>
          </a:prstGeom>
          <a:noFill/>
          <a:ln>
            <a:noFill/>
          </a:ln>
        </p:spPr>
        <p:txBody>
          <a:bodyPr spcFirstLastPara="1" wrap="square" lIns="0" tIns="45700" rIns="0" bIns="45700" anchor="t" anchorCtr="0">
            <a:noAutofit/>
          </a:bodyPr>
          <a:lstStyle/>
          <a:p>
            <a:pPr marL="457200" lvl="0"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20 ក្រេឌីតក្នុងមុខវិជ្ជាភាសាអង់គ្លេស </a:t>
            </a:r>
          </a:p>
          <a:p>
            <a:pPr marL="457200" lvl="0"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10 ក្រេឌីតក្នុងមុខវិជ្ជាប្រវត្តិសាស្ត្រអាមេរិក</a:t>
            </a:r>
          </a:p>
          <a:p>
            <a:pPr marL="457200" lvl="0"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5 ក្រេឌីតក្នុងប្រវត្តិសាស្ត្រពិភពលោក</a:t>
            </a:r>
          </a:p>
          <a:p>
            <a:pPr marL="457200" lvl="0"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15 ក្រេឌីតក្នុងមុខវិជ្ជាគណិតវិទ្យា (រួមទាំងពិជគណិត និងធរណីមាត្រ)</a:t>
            </a:r>
          </a:p>
          <a:p>
            <a:pPr marL="457200" lvl="0"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15 ក្រេឌីតក្នុងមុខវិជ្ជាវិទ្យាសាស្ត្រ</a:t>
            </a:r>
          </a:p>
          <a:p>
            <a:pPr marL="457200" lvl="0"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15 ក្រេឌីតក្នុងមុខវិជ្ជាសុខុមាលភាព៖</a:t>
            </a:r>
          </a:p>
          <a:p>
            <a:pPr marL="914400" lvl="1"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10 ក្រេឌីត - ការអប់រំកាយ ឬសមមូល*</a:t>
            </a:r>
          </a:p>
          <a:p>
            <a:pPr marL="914400" lvl="1" indent="-342900" algn="l" rtl="0">
              <a:spcBef>
                <a:spcPts val="0"/>
              </a:spcBef>
              <a:spcAft>
                <a:spcPts val="0"/>
              </a:spcAft>
              <a:buClr>
                <a:srgbClr val="FFFFFF"/>
              </a:buClr>
              <a:buSzPts val="1800"/>
              <a:buFont typeface="Montserrat"/>
              <a:buChar char="○"/>
            </a:pPr>
            <a:r>
              <a:rPr lang="km-KH" sz="1800" dirty="0">
                <a:solidFill>
                  <a:srgbClr val="FFFFFF"/>
                </a:solidFill>
                <a:latin typeface="Hanuman" panose="02020502060506020304" pitchFamily="18" charset="0"/>
                <a:ea typeface="Montserrat"/>
                <a:cs typeface="Hanuman" panose="02020502060506020304" pitchFamily="18" charset="0"/>
                <a:sym typeface="Montserrat"/>
              </a:rPr>
              <a:t>5 ក្រេឌីត - សុខភាព (A និង B) ឬសមមូល*</a:t>
            </a:r>
          </a:p>
          <a:p>
            <a:pPr marL="457200" lvl="0" indent="0" algn="l" rtl="0">
              <a:spcBef>
                <a:spcPts val="0"/>
              </a:spcBef>
              <a:spcAft>
                <a:spcPts val="0"/>
              </a:spcAft>
              <a:buNone/>
            </a:pPr>
            <a:r>
              <a:rPr lang="km-KH" sz="1600" dirty="0">
                <a:solidFill>
                  <a:srgbClr val="FFFFFF"/>
                </a:solidFill>
                <a:latin typeface="Hanuman" panose="02020502060506020304" pitchFamily="18" charset="0"/>
                <a:ea typeface="Montserrat"/>
                <a:cs typeface="Hanuman" panose="02020502060506020304" pitchFamily="18" charset="0"/>
                <a:sym typeface="Montserrat"/>
              </a:rPr>
              <a:t>*</a:t>
            </a:r>
            <a:r>
              <a:rPr lang="km-KH" sz="1600" i="1" dirty="0">
                <a:solidFill>
                  <a:srgbClr val="FFFFFF"/>
                </a:solidFill>
                <a:latin typeface="Hanuman" panose="02020502060506020304" pitchFamily="18" charset="0"/>
                <a:ea typeface="Montserrat"/>
                <a:cs typeface="Hanuman" panose="02020502060506020304" pitchFamily="18" charset="0"/>
                <a:sym typeface="Montserrat"/>
              </a:rPr>
              <a:t>AFJROTC, របាំ ក្រុមចម្រៀងសំដែង ឬក្រុមតន្ត្រីអាចជំនួសជារៀងរាល់ឆ្នាំសម្រាប់តម្រូវការនេះ</a:t>
            </a:r>
          </a:p>
          <a:p>
            <a:pPr marL="0" lvl="0" indent="0" algn="l" rtl="0">
              <a:spcBef>
                <a:spcPts val="0"/>
              </a:spcBef>
              <a:spcAft>
                <a:spcPts val="0"/>
              </a:spcAft>
              <a:buNone/>
            </a:pPr>
            <a:r>
              <a:rPr lang="km-KH" sz="1800" b="1" i="1" dirty="0">
                <a:solidFill>
                  <a:srgbClr val="FFFFFF"/>
                </a:solidFill>
                <a:latin typeface="Hanuman" panose="02020502060506020304" pitchFamily="18" charset="0"/>
                <a:ea typeface="Montserrat"/>
                <a:cs typeface="Hanuman" panose="02020502060506020304" pitchFamily="18" charset="0"/>
                <a:sym typeface="Montserrat"/>
              </a:rPr>
              <a:t>90 ក្រេឌីតសរុបត្រូវការដើម្បីទទួលបានសញ្ញាបត្រ LHS</a:t>
            </a:r>
          </a:p>
        </p:txBody>
      </p:sp>
      <p:pic>
        <p:nvPicPr>
          <p:cNvPr id="96" name="Google Shape;96;p18"/>
          <p:cNvPicPr preferRelativeResize="0"/>
          <p:nvPr/>
        </p:nvPicPr>
        <p:blipFill rotWithShape="1">
          <a:blip r:embed="rId3">
            <a:alphaModFix/>
          </a:blip>
          <a:srcRect t="951" b="961"/>
          <a:stretch/>
        </p:blipFill>
        <p:spPr>
          <a:xfrm>
            <a:off x="566475" y="859325"/>
            <a:ext cx="3321351" cy="4226500"/>
          </a:xfrm>
          <a:prstGeom prst="rect">
            <a:avLst/>
          </a:prstGeom>
          <a:noFill/>
          <a:ln w="19050" cap="flat" cmpd="sng">
            <a:solidFill>
              <a:srgbClr val="363D46"/>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00"/>
        <p:cNvGrpSpPr/>
        <p:nvPr/>
      </p:nvGrpSpPr>
      <p:grpSpPr>
        <a:xfrm>
          <a:off x="0" y="0"/>
          <a:ext cx="0" cy="0"/>
          <a:chOff x="0" y="0"/>
          <a:chExt cx="0" cy="0"/>
        </a:xfrm>
      </p:grpSpPr>
      <p:cxnSp>
        <p:nvCxnSpPr>
          <p:cNvPr id="101" name="Google Shape;101;p1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02" name="Google Shape;102;p19"/>
          <p:cNvSpPr txBox="1"/>
          <p:nvPr/>
        </p:nvSpPr>
        <p:spPr>
          <a:xfrm>
            <a:off x="514350" y="437525"/>
            <a:ext cx="7545300"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តើជម្រើសរបស់ខ្ញុំបន្ទាប់ពីវិទ្យាល័យមានអ្វីខ្លះ?</a:t>
            </a:r>
          </a:p>
        </p:txBody>
      </p:sp>
      <p:sp>
        <p:nvSpPr>
          <p:cNvPr id="103" name="Google Shape;103;p19"/>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4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393700" algn="l" rtl="0">
              <a:spcBef>
                <a:spcPts val="0"/>
              </a:spcBef>
              <a:spcAft>
                <a:spcPts val="0"/>
              </a:spcAft>
              <a:buClr>
                <a:schemeClr val="lt1"/>
              </a:buClr>
              <a:buSzPts val="260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មហាវិទ្យាល័យ 2 និង 4 ឆ្នាំ</a:t>
            </a:r>
          </a:p>
          <a:p>
            <a:pPr marL="457200" lvl="0" indent="0" algn="l" rtl="0">
              <a:spcBef>
                <a:spcPts val="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393700" algn="l" rtl="0">
              <a:spcBef>
                <a:spcPts val="720"/>
              </a:spcBef>
              <a:spcAft>
                <a:spcPts val="0"/>
              </a:spcAft>
              <a:buClr>
                <a:schemeClr val="lt1"/>
              </a:buClr>
              <a:buSzPts val="260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កម្មវិធីបច្ចេកទេស/ពាណិជ្ជកម្ម</a:t>
            </a:r>
          </a:p>
          <a:p>
            <a:pPr marL="457200" lvl="0" indent="0" algn="l" rtl="0">
              <a:spcBef>
                <a:spcPts val="72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393700" algn="l" rtl="0">
              <a:spcBef>
                <a:spcPts val="720"/>
              </a:spcBef>
              <a:spcAft>
                <a:spcPts val="0"/>
              </a:spcAft>
              <a:buClr>
                <a:schemeClr val="lt1"/>
              </a:buClr>
              <a:buSzPts val="260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យោធា</a:t>
            </a:r>
          </a:p>
          <a:p>
            <a:pPr marL="457200" lvl="0" indent="0" algn="l" rtl="0">
              <a:spcBef>
                <a:spcPts val="720"/>
              </a:spcBef>
              <a:spcAft>
                <a:spcPts val="0"/>
              </a:spcAft>
              <a:buNone/>
            </a:pPr>
            <a:endParaRPr sz="160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393700" algn="l" rtl="0">
              <a:spcBef>
                <a:spcPts val="720"/>
              </a:spcBef>
              <a:spcAft>
                <a:spcPts val="0"/>
              </a:spcAft>
              <a:buClr>
                <a:schemeClr val="lt1"/>
              </a:buClr>
              <a:buSzPts val="2600"/>
              <a:buFont typeface="Montserrat Medium"/>
              <a:buChar char="●"/>
            </a:pPr>
            <a:r>
              <a:rPr lang="km-KH" sz="2400">
                <a:solidFill>
                  <a:schemeClr val="lt1"/>
                </a:solidFill>
                <a:latin typeface="Hanuman" panose="02020502060506020304" pitchFamily="18" charset="0"/>
                <a:ea typeface="Montserrat Medium"/>
                <a:cs typeface="Hanuman" panose="02020502060506020304" pitchFamily="18" charset="0"/>
                <a:sym typeface="Montserrat Medium"/>
              </a:rPr>
              <a:t>ការងារ</a:t>
            </a:r>
          </a:p>
          <a:p>
            <a:pPr marL="457200" lvl="0" indent="0" algn="l" rtl="0">
              <a:spcBef>
                <a:spcPts val="0"/>
              </a:spcBef>
              <a:spcAft>
                <a:spcPts val="0"/>
              </a:spcAft>
              <a:buNone/>
            </a:pPr>
            <a:endParaRPr sz="120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a:solidFill>
                <a:srgbClr val="9B9A9D"/>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a:solidFill>
                <a:srgbClr val="9B9A9D"/>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a:solidFill>
                <a:schemeClr val="lt1"/>
              </a:solidFill>
              <a:latin typeface="Hanuman" panose="02020502060506020304" pitchFamily="18" charset="0"/>
              <a:ea typeface="Montserrat Medium"/>
              <a:cs typeface="Hanuman" panose="02020502060506020304" pitchFamily="18" charset="0"/>
              <a:sym typeface="Montserrat Medium"/>
            </a:endParaRPr>
          </a:p>
        </p:txBody>
      </p:sp>
      <p:sp>
        <p:nvSpPr>
          <p:cNvPr id="104" name="Google Shape;104;p19"/>
          <p:cNvSpPr/>
          <p:nvPr/>
        </p:nvSpPr>
        <p:spPr>
          <a:xfrm>
            <a:off x="5080775" y="1905225"/>
            <a:ext cx="3946212" cy="3017142"/>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highlight>
                <a:srgbClr val="FF00FF"/>
              </a:highlight>
              <a:latin typeface="Hanuman" panose="02020502060506020304" pitchFamily="18" charset="0"/>
              <a:cs typeface="Hanuman" panose="02020502060506020304" pitchFamily="18" charset="0"/>
            </a:endParaRPr>
          </a:p>
        </p:txBody>
      </p:sp>
      <p:sp>
        <p:nvSpPr>
          <p:cNvPr id="105" name="Google Shape;105;p19"/>
          <p:cNvSpPr txBox="1"/>
          <p:nvPr/>
        </p:nvSpPr>
        <p:spPr>
          <a:xfrm>
            <a:off x="5981975" y="2864750"/>
            <a:ext cx="2308500" cy="7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m-KH" sz="2000">
                <a:solidFill>
                  <a:schemeClr val="dk2"/>
                </a:solidFill>
                <a:latin typeface="Hanuman" panose="02020502060506020304" pitchFamily="18" charset="0"/>
                <a:ea typeface="Montserrat SemiBold"/>
                <a:cs typeface="Hanuman" panose="02020502060506020304" pitchFamily="18" charset="0"/>
                <a:sym typeface="Montserrat SemiBold"/>
              </a:rPr>
              <a:t>សិក្ខាសាលា និងកម្មវិធីដែលផ្តល់ជូនលើជម្រើសទាំងអស់</a:t>
            </a:r>
          </a:p>
        </p:txBody>
      </p:sp>
      <p:sp>
        <p:nvSpPr>
          <p:cNvPr id="106" name="Google Shape;106;p19"/>
          <p:cNvSpPr/>
          <p:nvPr/>
        </p:nvSpPr>
        <p:spPr>
          <a:xfrm>
            <a:off x="4621525" y="1066775"/>
            <a:ext cx="3633600" cy="1145400"/>
          </a:xfrm>
          <a:prstGeom prst="leftArrow">
            <a:avLst>
              <a:gd name="adj1" fmla="val 50000"/>
              <a:gd name="adj2" fmla="val 50000"/>
            </a:avLst>
          </a:prstGeom>
          <a:solidFill>
            <a:srgbClr val="D0E0E3"/>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dk1"/>
              </a:solidFill>
              <a:highlight>
                <a:srgbClr val="FF00FF"/>
              </a:highlight>
              <a:latin typeface="Hanuman" panose="02020502060506020304" pitchFamily="18" charset="0"/>
              <a:cs typeface="Hanuman" panose="02020502060506020304" pitchFamily="18" charset="0"/>
            </a:endParaRPr>
          </a:p>
        </p:txBody>
      </p:sp>
      <p:sp>
        <p:nvSpPr>
          <p:cNvPr id="107" name="Google Shape;107;p19"/>
          <p:cNvSpPr txBox="1"/>
          <p:nvPr/>
        </p:nvSpPr>
        <p:spPr>
          <a:xfrm>
            <a:off x="4774175" y="1385525"/>
            <a:ext cx="35163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m-KH" sz="2000" b="1">
                <a:latin typeface="Hanuman" panose="02020502060506020304" pitchFamily="18" charset="0"/>
                <a:ea typeface="Century Gothic"/>
                <a:cs typeface="Hanuman" panose="02020502060506020304" pitchFamily="18" charset="0"/>
                <a:sym typeface="Century Gothic"/>
              </a:rPr>
              <a:t>ការផ្តោតអារម្មណ៍បន្ថែម - ហេតុអ្វី?</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11"/>
        <p:cNvGrpSpPr/>
        <p:nvPr/>
      </p:nvGrpSpPr>
      <p:grpSpPr>
        <a:xfrm>
          <a:off x="0" y="0"/>
          <a:ext cx="0" cy="0"/>
          <a:chOff x="0" y="0"/>
          <a:chExt cx="0" cy="0"/>
        </a:xfrm>
      </p:grpSpPr>
      <p:cxnSp>
        <p:nvCxnSpPr>
          <p:cNvPr id="112" name="Google Shape;112;p2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13" name="Google Shape;113;p20"/>
          <p:cNvSpPr txBox="1"/>
          <p:nvPr/>
        </p:nvSpPr>
        <p:spPr>
          <a:xfrm>
            <a:off x="514350" y="437525"/>
            <a:ext cx="7545300" cy="71558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endParaRPr sz="3100">
              <a:latin typeface="Hanuman" panose="02020502060506020304" pitchFamily="18" charset="0"/>
              <a:ea typeface="Playfair Display"/>
              <a:cs typeface="Hanuman" panose="02020502060506020304" pitchFamily="18" charset="0"/>
              <a:sym typeface="Playfair Display"/>
            </a:endParaRPr>
          </a:p>
        </p:txBody>
      </p:sp>
      <p:sp>
        <p:nvSpPr>
          <p:cNvPr id="114" name="Google Shape;114;p20"/>
          <p:cNvSpPr/>
          <p:nvPr/>
        </p:nvSpPr>
        <p:spPr>
          <a:xfrm>
            <a:off x="491675" y="1198100"/>
            <a:ext cx="2712900" cy="28464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1100">
              <a:latin typeface="Hanuman" panose="02020502060506020304" pitchFamily="18" charset="0"/>
              <a:cs typeface="Hanuman" panose="02020502060506020304" pitchFamily="18" charset="0"/>
            </a:endParaRPr>
          </a:p>
          <a:p>
            <a:pPr marL="0" lvl="0" indent="0" algn="ctr" rtl="0">
              <a:lnSpc>
                <a:spcPct val="100000"/>
              </a:lnSpc>
              <a:spcBef>
                <a:spcPts val="1000"/>
              </a:spcBef>
              <a:spcAft>
                <a:spcPts val="0"/>
              </a:spcAft>
              <a:buNone/>
            </a:pPr>
            <a:r>
              <a:rPr lang="km-KH" sz="1500">
                <a:latin typeface="Hanuman" panose="02020502060506020304" pitchFamily="18" charset="0"/>
                <a:cs typeface="Hanuman" panose="02020502060506020304" pitchFamily="18" charset="0"/>
              </a:rPr>
              <a:t>មហាវិទ្យាល័យ 2 ឆ្នាំ / មហាវិទ្យាល័យសហគមន៍ = បរិញ្ញាបត្ររង </a:t>
            </a:r>
          </a:p>
          <a:p>
            <a:pPr marL="0" lvl="0" indent="0" algn="ctr" rtl="0">
              <a:lnSpc>
                <a:spcPct val="100000"/>
              </a:lnSpc>
              <a:spcBef>
                <a:spcPts val="1000"/>
              </a:spcBef>
              <a:spcAft>
                <a:spcPts val="0"/>
              </a:spcAft>
              <a:buNone/>
            </a:pPr>
            <a:r>
              <a:rPr lang="km-KH" sz="1500" i="1">
                <a:latin typeface="Hanuman" panose="02020502060506020304" pitchFamily="18" charset="0"/>
                <a:cs typeface="Hanuman" panose="02020502060506020304" pitchFamily="18" charset="0"/>
              </a:rPr>
              <a:t>តម្លៃទាប ឬឥតគិតថ្លៃ</a:t>
            </a:r>
          </a:p>
          <a:p>
            <a:pPr marL="0" lvl="0" indent="0" algn="ctr" rtl="0">
              <a:lnSpc>
                <a:spcPct val="100000"/>
              </a:lnSpc>
              <a:spcBef>
                <a:spcPts val="1000"/>
              </a:spcBef>
              <a:spcAft>
                <a:spcPts val="0"/>
              </a:spcAft>
              <a:buNone/>
            </a:pPr>
            <a:r>
              <a:rPr lang="km-KH" sz="1300" i="1">
                <a:latin typeface="Hanuman" panose="02020502060506020304" pitchFamily="18" charset="0"/>
                <a:cs typeface="Hanuman" panose="02020502060506020304" pitchFamily="18" charset="0"/>
              </a:rPr>
              <a:t>ខ្លះបញ្ចប់ការសិក្សាជាមួយបរិញ្ញាបត្ររង - មើលគន្លងទី 2 បើអ្នកចង់បន្តការសិក្សា</a:t>
            </a:r>
          </a:p>
          <a:p>
            <a:pPr marL="0" lvl="0" indent="0" algn="ctr" rtl="0">
              <a:spcBef>
                <a:spcPts val="1000"/>
              </a:spcBef>
              <a:spcAft>
                <a:spcPts val="0"/>
              </a:spcAft>
              <a:buNone/>
            </a:pPr>
            <a:endParaRPr sz="1300">
              <a:latin typeface="Hanuman" panose="02020502060506020304" pitchFamily="18" charset="0"/>
              <a:cs typeface="Hanuman" panose="02020502060506020304" pitchFamily="18" charset="0"/>
            </a:endParaRPr>
          </a:p>
        </p:txBody>
      </p:sp>
      <p:sp>
        <p:nvSpPr>
          <p:cNvPr id="115" name="Google Shape;115;p20"/>
          <p:cNvSpPr txBox="1"/>
          <p:nvPr/>
        </p:nvSpPr>
        <p:spPr>
          <a:xfrm>
            <a:off x="741625" y="4220125"/>
            <a:ext cx="7697100" cy="81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km-KH" sz="1500" b="1" i="1">
                <a:solidFill>
                  <a:schemeClr val="lt1"/>
                </a:solidFill>
                <a:latin typeface="Hanuman" panose="02020502060506020304" pitchFamily="18" charset="0"/>
                <a:cs typeface="Hanuman" panose="02020502060506020304" pitchFamily="18" charset="0"/>
              </a:rPr>
              <a:t>2 ឆ្នាំនៅមហាវិទ្យាល័យសហគមន៍ MA អាចឥតគិតថ្លៃសម្រាប់អ្នករស់នៅ Massachusetts។  </a:t>
            </a:r>
          </a:p>
          <a:p>
            <a:pPr marL="0" lvl="0" indent="0" algn="ctr" rtl="0">
              <a:spcBef>
                <a:spcPts val="0"/>
              </a:spcBef>
              <a:spcAft>
                <a:spcPts val="0"/>
              </a:spcAft>
              <a:buClr>
                <a:srgbClr val="000000"/>
              </a:buClr>
              <a:buSzPts val="1100"/>
              <a:buFont typeface="Arial"/>
              <a:buNone/>
            </a:pPr>
            <a:r>
              <a:rPr lang="km-KH" sz="1500" b="1" i="1">
                <a:solidFill>
                  <a:schemeClr val="lt1"/>
                </a:solidFill>
                <a:latin typeface="Hanuman" panose="02020502060506020304" pitchFamily="18" charset="0"/>
                <a:cs typeface="Hanuman" panose="02020502060506020304" pitchFamily="18" charset="0"/>
              </a:rPr>
              <a:t>ដោយរួមបញ្ចូលមហាវិទ្យាល័យសហគមន៍ / បរិញ្ញាបត្ររងជាមួយមហាវិទ្យាល័យ / សាកលវិទ្យាល័យបួនឆ្នាំ សិស្សជាធម្មតាអាចសន្សំប្រាក់បាន។</a:t>
            </a:r>
          </a:p>
          <a:p>
            <a:pPr marL="0" lvl="0" indent="0" algn="l" rtl="0">
              <a:spcBef>
                <a:spcPts val="0"/>
              </a:spcBef>
              <a:spcAft>
                <a:spcPts val="0"/>
              </a:spcAft>
              <a:buNone/>
            </a:pPr>
            <a:endParaRPr sz="1900" b="1" i="1">
              <a:solidFill>
                <a:schemeClr val="lt1"/>
              </a:solidFill>
              <a:latin typeface="Hanuman" panose="02020502060506020304" pitchFamily="18" charset="0"/>
              <a:cs typeface="Hanuman" panose="02020502060506020304" pitchFamily="18" charset="0"/>
            </a:endParaRPr>
          </a:p>
          <a:p>
            <a:pPr marL="0" lvl="0" indent="0" algn="l" rtl="0">
              <a:spcBef>
                <a:spcPts val="0"/>
              </a:spcBef>
              <a:spcAft>
                <a:spcPts val="0"/>
              </a:spcAft>
              <a:buNone/>
            </a:pPr>
            <a:endParaRPr sz="1900" b="1" i="1">
              <a:solidFill>
                <a:schemeClr val="lt1"/>
              </a:solidFill>
              <a:latin typeface="Hanuman" panose="02020502060506020304" pitchFamily="18" charset="0"/>
              <a:cs typeface="Hanuman" panose="02020502060506020304" pitchFamily="18" charset="0"/>
            </a:endParaRPr>
          </a:p>
        </p:txBody>
      </p:sp>
      <p:sp>
        <p:nvSpPr>
          <p:cNvPr id="116" name="Google Shape;116;p20"/>
          <p:cNvSpPr/>
          <p:nvPr/>
        </p:nvSpPr>
        <p:spPr>
          <a:xfrm>
            <a:off x="6239975" y="1233300"/>
            <a:ext cx="2618700" cy="28464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1100">
              <a:latin typeface="Hanuman" panose="02020502060506020304" pitchFamily="18" charset="0"/>
              <a:cs typeface="Hanuman" panose="02020502060506020304" pitchFamily="18" charset="0"/>
            </a:endParaRPr>
          </a:p>
          <a:p>
            <a:pPr marL="0" lvl="0" indent="0" algn="ctr" rtl="0">
              <a:lnSpc>
                <a:spcPct val="100000"/>
              </a:lnSpc>
              <a:spcBef>
                <a:spcPts val="0"/>
              </a:spcBef>
              <a:spcAft>
                <a:spcPts val="0"/>
              </a:spcAft>
              <a:buNone/>
            </a:pPr>
            <a:r>
              <a:rPr lang="km-KH" sz="1500">
                <a:latin typeface="Hanuman" panose="02020502060506020304" pitchFamily="18" charset="0"/>
                <a:cs typeface="Hanuman" panose="02020502060506020304" pitchFamily="18" charset="0"/>
              </a:rPr>
              <a:t>មហាវិទ្យាល័យ / សាកលវិទ្យាល័យ 4 ឆ្នាំ = សញ្ញាបត្របរិញ្ញាបត្រ តម្លៃខ្ពស់ ជួនកាលកាត់បន្ថយដោយជំនួយហិរញ្ញវត្ថុ</a:t>
            </a:r>
          </a:p>
          <a:p>
            <a:pPr marL="0" lvl="0" indent="0" algn="ctr" rtl="0">
              <a:lnSpc>
                <a:spcPct val="100000"/>
              </a:lnSpc>
              <a:spcBef>
                <a:spcPts val="0"/>
              </a:spcBef>
              <a:spcAft>
                <a:spcPts val="0"/>
              </a:spcAft>
              <a:buNone/>
            </a:pPr>
            <a:endParaRPr>
              <a:latin typeface="Hanuman" panose="02020502060506020304" pitchFamily="18" charset="0"/>
              <a:cs typeface="Hanuman" panose="02020502060506020304" pitchFamily="18" charset="0"/>
            </a:endParaRPr>
          </a:p>
          <a:p>
            <a:pPr marL="0" lvl="0" indent="0" algn="ctr" rtl="0">
              <a:spcBef>
                <a:spcPts val="1000"/>
              </a:spcBef>
              <a:spcAft>
                <a:spcPts val="0"/>
              </a:spcAft>
              <a:buNone/>
            </a:pPr>
            <a:endParaRPr sz="1500">
              <a:latin typeface="Hanuman" panose="02020502060506020304" pitchFamily="18" charset="0"/>
              <a:cs typeface="Hanuman" panose="02020502060506020304" pitchFamily="18" charset="0"/>
            </a:endParaRPr>
          </a:p>
        </p:txBody>
      </p:sp>
      <p:sp>
        <p:nvSpPr>
          <p:cNvPr id="117" name="Google Shape;117;p20"/>
          <p:cNvSpPr/>
          <p:nvPr/>
        </p:nvSpPr>
        <p:spPr>
          <a:xfrm>
            <a:off x="3397100" y="1224150"/>
            <a:ext cx="2712900" cy="2820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1100">
              <a:latin typeface="Hanuman" panose="02020502060506020304" pitchFamily="18" charset="0"/>
              <a:cs typeface="Hanuman" panose="02020502060506020304" pitchFamily="18" charset="0"/>
            </a:endParaRPr>
          </a:p>
          <a:p>
            <a:pPr marL="0" lvl="0" indent="0" algn="ctr" rtl="0">
              <a:lnSpc>
                <a:spcPct val="100000"/>
              </a:lnSpc>
              <a:spcBef>
                <a:spcPts val="0"/>
              </a:spcBef>
              <a:spcAft>
                <a:spcPts val="0"/>
              </a:spcAft>
              <a:buNone/>
            </a:pPr>
            <a:r>
              <a:rPr lang="km-KH" sz="1500">
                <a:latin typeface="Hanuman" panose="02020502060506020304" pitchFamily="18" charset="0"/>
                <a:cs typeface="Hanuman" panose="02020502060506020304" pitchFamily="18" charset="0"/>
              </a:rPr>
              <a:t>2 ឆ្នាំនៅមហាវិទ្យាល័យសហគមន៍ (បរិញ្ញាបត្ររង) </a:t>
            </a:r>
          </a:p>
          <a:p>
            <a:pPr marL="0" lvl="0" indent="0" algn="ctr" rtl="0">
              <a:lnSpc>
                <a:spcPct val="100000"/>
              </a:lnSpc>
              <a:spcBef>
                <a:spcPts val="0"/>
              </a:spcBef>
              <a:spcAft>
                <a:spcPts val="0"/>
              </a:spcAft>
              <a:buClr>
                <a:srgbClr val="000000"/>
              </a:buClr>
              <a:buSzPts val="1100"/>
              <a:buFont typeface="Arial"/>
              <a:buNone/>
            </a:pPr>
            <a:r>
              <a:rPr lang="km-KH" sz="1700" b="1">
                <a:solidFill>
                  <a:srgbClr val="000000"/>
                </a:solidFill>
                <a:latin typeface="Hanuman" panose="02020502060506020304" pitchFamily="18" charset="0"/>
                <a:cs typeface="Hanuman" panose="02020502060506020304" pitchFamily="18" charset="0"/>
              </a:rPr>
              <a:t>និង</a:t>
            </a:r>
          </a:p>
          <a:p>
            <a:pPr marL="0" lvl="0" indent="0" algn="ctr" rtl="0">
              <a:lnSpc>
                <a:spcPct val="100000"/>
              </a:lnSpc>
              <a:spcBef>
                <a:spcPts val="0"/>
              </a:spcBef>
              <a:spcAft>
                <a:spcPts val="0"/>
              </a:spcAft>
              <a:buNone/>
            </a:pPr>
            <a:r>
              <a:rPr lang="km-KH" sz="1500">
                <a:latin typeface="Hanuman" panose="02020502060506020304" pitchFamily="18" charset="0"/>
                <a:cs typeface="Hanuman" panose="02020502060506020304" pitchFamily="18" charset="0"/>
              </a:rPr>
              <a:t>2 ឆ្នាំនៅមហាវិទ្យាល័យ ឬសាកលវិទ្យាល័យ = សញ្ញាបត្របរិញ្ញាបត្រ តម្លៃទាបព្រោះពីរឆ្នាំជាធម្មតាឥតគិតថ្លៃ</a:t>
            </a:r>
          </a:p>
          <a:p>
            <a:pPr marL="0" lvl="0" indent="0" algn="ctr" rtl="0">
              <a:spcBef>
                <a:spcPts val="1000"/>
              </a:spcBef>
              <a:spcAft>
                <a:spcPts val="0"/>
              </a:spcAft>
              <a:buNone/>
            </a:pPr>
            <a:endParaRPr sz="1500">
              <a:latin typeface="Hanuman" panose="02020502060506020304" pitchFamily="18" charset="0"/>
              <a:cs typeface="Hanuman" panose="02020502060506020304" pitchFamily="18" charset="0"/>
            </a:endParaRPr>
          </a:p>
        </p:txBody>
      </p:sp>
      <p:sp>
        <p:nvSpPr>
          <p:cNvPr id="118" name="Google Shape;118;p20"/>
          <p:cNvSpPr txBox="1"/>
          <p:nvPr/>
        </p:nvSpPr>
        <p:spPr>
          <a:xfrm>
            <a:off x="1150675" y="755617"/>
            <a:ext cx="12042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km-KH" sz="2200" b="1">
                <a:solidFill>
                  <a:srgbClr val="DDDDDD"/>
                </a:solidFill>
                <a:latin typeface="Hanuman" panose="02020502060506020304" pitchFamily="18" charset="0"/>
                <a:cs typeface="Hanuman" panose="02020502060506020304" pitchFamily="18" charset="0"/>
              </a:rPr>
              <a:t>គន្លងទី 1</a:t>
            </a:r>
          </a:p>
        </p:txBody>
      </p:sp>
      <p:sp>
        <p:nvSpPr>
          <p:cNvPr id="119" name="Google Shape;119;p20"/>
          <p:cNvSpPr txBox="1"/>
          <p:nvPr/>
        </p:nvSpPr>
        <p:spPr>
          <a:xfrm>
            <a:off x="4056450" y="755604"/>
            <a:ext cx="12042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km-KH" sz="2200" b="1">
                <a:solidFill>
                  <a:srgbClr val="DDDDDD"/>
                </a:solidFill>
                <a:latin typeface="Hanuman" panose="02020502060506020304" pitchFamily="18" charset="0"/>
                <a:cs typeface="Hanuman" panose="02020502060506020304" pitchFamily="18" charset="0"/>
              </a:rPr>
              <a:t>គន្លងទី 2</a:t>
            </a:r>
          </a:p>
        </p:txBody>
      </p:sp>
      <p:sp>
        <p:nvSpPr>
          <p:cNvPr id="120" name="Google Shape;120;p20"/>
          <p:cNvSpPr txBox="1"/>
          <p:nvPr/>
        </p:nvSpPr>
        <p:spPr>
          <a:xfrm>
            <a:off x="6973475" y="755604"/>
            <a:ext cx="12042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km-KH" sz="2200" b="1">
                <a:solidFill>
                  <a:srgbClr val="DDDDDD"/>
                </a:solidFill>
                <a:latin typeface="Hanuman" panose="02020502060506020304" pitchFamily="18" charset="0"/>
                <a:cs typeface="Hanuman" panose="02020502060506020304" pitchFamily="18" charset="0"/>
              </a:rPr>
              <a:t>គន្លងទី 3</a:t>
            </a:r>
          </a:p>
        </p:txBody>
      </p:sp>
      <p:sp>
        <p:nvSpPr>
          <p:cNvPr id="121" name="Google Shape;121;p20"/>
          <p:cNvSpPr txBox="1"/>
          <p:nvPr/>
        </p:nvSpPr>
        <p:spPr>
          <a:xfrm>
            <a:off x="514350" y="132923"/>
            <a:ext cx="7545300"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km-KH" sz="3200" dirty="0">
                <a:solidFill>
                  <a:srgbClr val="FFFFFF"/>
                </a:solidFill>
                <a:latin typeface="Hanuman" panose="02020502060506020304" pitchFamily="18" charset="0"/>
                <a:ea typeface="Playfair Display"/>
                <a:cs typeface="Hanuman" panose="02020502060506020304" pitchFamily="18" charset="0"/>
                <a:sym typeface="Playfair Display"/>
              </a:rPr>
              <a:t>ទិដ្ឋភាពមហាវិទ្យាល័យ៖ គន្លងទាំងបី</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25"/>
        <p:cNvGrpSpPr/>
        <p:nvPr/>
      </p:nvGrpSpPr>
      <p:grpSpPr>
        <a:xfrm>
          <a:off x="0" y="0"/>
          <a:ext cx="0" cy="0"/>
          <a:chOff x="0" y="0"/>
          <a:chExt cx="0" cy="0"/>
        </a:xfrm>
      </p:grpSpPr>
      <p:cxnSp>
        <p:nvCxnSpPr>
          <p:cNvPr id="126" name="Google Shape;126;p21"/>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27" name="Google Shape;127;p21"/>
          <p:cNvSpPr txBox="1"/>
          <p:nvPr/>
        </p:nvSpPr>
        <p:spPr>
          <a:xfrm>
            <a:off x="514350" y="437525"/>
            <a:ext cx="7815000" cy="492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km-KH" sz="3200" b="1" u="sng" dirty="0">
                <a:solidFill>
                  <a:schemeClr val="accent5"/>
                </a:solidFill>
                <a:latin typeface="Hanuman" panose="02020502060506020304" pitchFamily="18" charset="0"/>
                <a:ea typeface="Playfair Display"/>
                <a:cs typeface="Hanuman" panose="02020502060506020304" pitchFamily="18" charset="0"/>
                <a:sym typeface="Playfair Display"/>
                <a:hlinkClick r:id="rId3">
                  <a:extLst>
                    <a:ext uri="{A12FA001-AC4F-418D-AE19-62706E023703}">
                      <ahyp:hlinkClr xmlns:ahyp="http://schemas.microsoft.com/office/drawing/2018/hyperlinkcolor" xmlns="" val="tx"/>
                    </a:ext>
                  </a:extLst>
                </a:hlinkClick>
              </a:rPr>
              <a:t>MassTransfer</a:t>
            </a:r>
          </a:p>
        </p:txBody>
      </p:sp>
      <p:sp>
        <p:nvSpPr>
          <p:cNvPr id="128" name="Google Shape;128;p21"/>
          <p:cNvSpPr txBox="1"/>
          <p:nvPr/>
        </p:nvSpPr>
        <p:spPr>
          <a:xfrm>
            <a:off x="790600" y="1167700"/>
            <a:ext cx="7734300" cy="32853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km-KH" sz="2000" dirty="0">
                <a:solidFill>
                  <a:schemeClr val="lt1"/>
                </a:solidFill>
                <a:latin typeface="Hanuman" panose="02020502060506020304" pitchFamily="18" charset="0"/>
                <a:ea typeface="Montserrat"/>
                <a:cs typeface="Hanuman" panose="02020502060506020304" pitchFamily="18" charset="0"/>
                <a:sym typeface="Montserrat"/>
              </a:rPr>
              <a:t>នៅពេលដែលអ្នកបានបញ្ចប់បរិញ្ញាបត្ររង (សញ្ញាបត្រ 2 ឆ្នាំ) នៅមហាវិទ្យាល័យសហគមន៍ Massachusetts អ្នកអាចផ្ទេរទៅមហាវិទ្យាល័យ 4 ឆ្នាំដើម្បីបញ្ចប់សញ្ញាបត្របរិញ្ញាបត្រតាមរយៈកម្មវិធីហៅថា Mass Transfer Program។ </a:t>
            </a:r>
          </a:p>
          <a:p>
            <a:pPr marL="0" lvl="0" indent="0" algn="l" rtl="0">
              <a:spcBef>
                <a:spcPts val="0"/>
              </a:spcBef>
              <a:spcAft>
                <a:spcPts val="0"/>
              </a:spcAft>
              <a:buNone/>
            </a:pPr>
            <a:endParaRPr sz="18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2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pic>
        <p:nvPicPr>
          <p:cNvPr id="129" name="Google Shape;129;p21"/>
          <p:cNvPicPr preferRelativeResize="0"/>
          <p:nvPr/>
        </p:nvPicPr>
        <p:blipFill rotWithShape="1">
          <a:blip r:embed="rId4">
            <a:alphaModFix/>
          </a:blip>
          <a:srcRect/>
          <a:stretch/>
        </p:blipFill>
        <p:spPr>
          <a:xfrm>
            <a:off x="3070850" y="3067381"/>
            <a:ext cx="3002300" cy="1458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33"/>
        <p:cNvGrpSpPr/>
        <p:nvPr/>
      </p:nvGrpSpPr>
      <p:grpSpPr>
        <a:xfrm>
          <a:off x="0" y="0"/>
          <a:ext cx="0" cy="0"/>
          <a:chOff x="0" y="0"/>
          <a:chExt cx="0" cy="0"/>
        </a:xfrm>
      </p:grpSpPr>
      <p:cxnSp>
        <p:nvCxnSpPr>
          <p:cNvPr id="134" name="Google Shape;134;p2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35" name="Google Shape;135;p22"/>
          <p:cNvSpPr txBox="1"/>
          <p:nvPr/>
        </p:nvSpPr>
        <p:spPr>
          <a:xfrm>
            <a:off x="514350" y="437525"/>
            <a:ext cx="7815000" cy="86177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មហាវិទ្យាល័យ 2 ឆ្នាំ / មហាវិទ្យាល័យសហគមន៍</a:t>
            </a:r>
          </a:p>
          <a:p>
            <a:pPr marL="0" marR="0" lvl="0" indent="0" algn="l" rtl="0">
              <a:lnSpc>
                <a:spcPct val="100000"/>
              </a:lnSpc>
              <a:spcBef>
                <a:spcPts val="0"/>
              </a:spcBef>
              <a:spcAft>
                <a:spcPts val="0"/>
              </a:spcAft>
              <a:buNone/>
            </a:pPr>
            <a:r>
              <a:rPr lang="km-KH" sz="2800">
                <a:solidFill>
                  <a:srgbClr val="FFFFFF"/>
                </a:solidFill>
                <a:latin typeface="Hanuman" panose="02020502060506020304" pitchFamily="18" charset="0"/>
                <a:ea typeface="Playfair Display"/>
                <a:cs typeface="Hanuman" panose="02020502060506020304" pitchFamily="18" charset="0"/>
                <a:sym typeface="Playfair Display"/>
              </a:rPr>
              <a:t>បរិញ្ញាបត្ររង</a:t>
            </a:r>
          </a:p>
        </p:txBody>
      </p:sp>
      <p:sp>
        <p:nvSpPr>
          <p:cNvPr id="136" name="Google Shape;136;p22"/>
          <p:cNvSpPr txBox="1"/>
          <p:nvPr/>
        </p:nvSpPr>
        <p:spPr>
          <a:xfrm>
            <a:off x="790599" y="1243900"/>
            <a:ext cx="6677000" cy="3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457200" lvl="0" indent="-355600" algn="l" rtl="0">
              <a:lnSpc>
                <a:spcPct val="150000"/>
              </a:lnSpc>
              <a:spcBef>
                <a:spcPts val="320"/>
              </a:spcBef>
              <a:spcAft>
                <a:spcPts val="0"/>
              </a:spcAft>
              <a:buClr>
                <a:schemeClr val="lt1"/>
              </a:buClr>
              <a:buSzPts val="2000"/>
              <a:buFont typeface="Gill Sans"/>
              <a:buChar char="●"/>
            </a:pPr>
            <a:r>
              <a:rPr lang="km-KH" sz="1800" i="1" u="sng" dirty="0">
                <a:solidFill>
                  <a:schemeClr val="lt1"/>
                </a:solidFill>
                <a:latin typeface="Hanuman" panose="02020502060506020304" pitchFamily="18" charset="0"/>
                <a:ea typeface="Montserrat Medium"/>
                <a:cs typeface="Hanuman" panose="02020502060506020304" pitchFamily="18" charset="0"/>
                <a:sym typeface="Montserrat Medium"/>
              </a:rPr>
              <a:t>សិស្សណា</a:t>
            </a: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មួយដែលមានសញ្ញាបត្រថ្នាក់​វិទ្យាល័យ ឬ GED អាចចូលរៀន</a:t>
            </a:r>
          </a:p>
          <a:p>
            <a:pPr marL="457200" lvl="0" indent="-355600" algn="l" rtl="0">
              <a:lnSpc>
                <a:spcPct val="150000"/>
              </a:lnSpc>
              <a:spcBef>
                <a:spcPts val="320"/>
              </a:spcBef>
              <a:spcAft>
                <a:spcPts val="0"/>
              </a:spcAft>
              <a:buClr>
                <a:schemeClr val="lt1"/>
              </a:buClr>
              <a:buSzPts val="20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ជាទូទៅ គ្មានតម្រូវការ GPA ឬ SAT ទេ (</a:t>
            </a:r>
            <a:r>
              <a:rPr lang="km-KH" sz="1800" i="1" u="sng" dirty="0">
                <a:solidFill>
                  <a:schemeClr val="lt1"/>
                </a:solidFill>
                <a:latin typeface="Hanuman" panose="02020502060506020304" pitchFamily="18" charset="0"/>
                <a:ea typeface="Montserrat Medium"/>
                <a:cs typeface="Hanuman" panose="02020502060506020304" pitchFamily="18" charset="0"/>
                <a:sym typeface="Montserrat Medium"/>
              </a:rPr>
              <a:t>ពិនិត្យកម្មវិធីជាក់លាក់</a:t>
            </a: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a:t>
            </a:r>
          </a:p>
          <a:p>
            <a:pPr marL="0" lvl="0" indent="0" algn="l" rtl="0">
              <a:lnSpc>
                <a:spcPct val="150000"/>
              </a:lnSpc>
              <a:spcBef>
                <a:spcPts val="320"/>
              </a:spcBef>
              <a:spcAft>
                <a:spcPts val="0"/>
              </a:spcAft>
              <a:buNone/>
            </a:pPr>
            <a:r>
              <a:rPr lang="km-KH" i="1" dirty="0">
                <a:solidFill>
                  <a:schemeClr val="lt1"/>
                </a:solidFill>
                <a:latin typeface="Hanuman" panose="02020502060506020304" pitchFamily="18" charset="0"/>
                <a:ea typeface="Montserrat Medium"/>
                <a:cs typeface="Hanuman" panose="02020502060506020304" pitchFamily="18" charset="0"/>
                <a:sym typeface="Montserrat Medium"/>
              </a:rPr>
              <a:t>**ឧទាហរណ៍៖ កម្មវិធីសុខភាពនឹងមានលក្ខខណ្ឌតម្រូវបន្ថែម** </a:t>
            </a:r>
          </a:p>
          <a:p>
            <a:pPr marL="457200" lvl="0" indent="-355600" algn="l" rtl="0">
              <a:lnSpc>
                <a:spcPct val="150000"/>
              </a:lnSpc>
              <a:spcBef>
                <a:spcPts val="320"/>
              </a:spcBef>
              <a:spcAft>
                <a:spcPts val="0"/>
              </a:spcAft>
              <a:buClr>
                <a:schemeClr val="lt1"/>
              </a:buClr>
              <a:buSzPts val="20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ដំណើរការដាក់ពាក្យរហ័ស</a:t>
            </a:r>
          </a:p>
          <a:p>
            <a:pPr marL="457200" lvl="0" indent="-355600" algn="l" rtl="0">
              <a:lnSpc>
                <a:spcPct val="150000"/>
              </a:lnSpc>
              <a:spcBef>
                <a:spcPts val="320"/>
              </a:spcBef>
              <a:spcAft>
                <a:spcPts val="0"/>
              </a:spcAft>
              <a:buClr>
                <a:schemeClr val="lt1"/>
              </a:buClr>
              <a:buSzPts val="2000"/>
              <a:buFont typeface="Montserrat Medium"/>
              <a:buChar char="●"/>
            </a:pP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ត្រូវការព្រឹត្តិបត្រពិន្ទុ</a:t>
            </a:r>
          </a:p>
          <a:p>
            <a:pPr marL="457200" lvl="0" indent="-355600" algn="l" rtl="0">
              <a:lnSpc>
                <a:spcPct val="150000"/>
              </a:lnSpc>
              <a:spcBef>
                <a:spcPts val="320"/>
              </a:spcBef>
              <a:spcAft>
                <a:spcPts val="0"/>
              </a:spcAft>
              <a:buClr>
                <a:schemeClr val="lt1"/>
              </a:buClr>
              <a:buSzPts val="2000"/>
              <a:buFont typeface="Montserrat Medium"/>
              <a:buChar char="●"/>
            </a:pPr>
            <a:r>
              <a:rPr lang="km-KH" sz="1800" i="1" dirty="0">
                <a:solidFill>
                  <a:schemeClr val="lt1"/>
                </a:solidFill>
                <a:latin typeface="Hanuman" panose="02020502060506020304" pitchFamily="18" charset="0"/>
                <a:ea typeface="Montserrat Medium"/>
                <a:cs typeface="Hanuman" panose="02020502060506020304" pitchFamily="18" charset="0"/>
                <a:sym typeface="Montserrat Medium"/>
              </a:rPr>
              <a:t>អាច</a:t>
            </a:r>
            <a:r>
              <a:rPr lang="km-KH" sz="1800" dirty="0">
                <a:solidFill>
                  <a:schemeClr val="lt1"/>
                </a:solidFill>
                <a:latin typeface="Hanuman" panose="02020502060506020304" pitchFamily="18" charset="0"/>
                <a:ea typeface="Montserrat Medium"/>
                <a:cs typeface="Hanuman" panose="02020502060506020304" pitchFamily="18" charset="0"/>
                <a:sym typeface="Montserrat Medium"/>
              </a:rPr>
              <a:t>ត្រូវការប្រលងចាត់ទីតាំង (អាស្រ័យលើ GPA របស់អ្នក)</a:t>
            </a:r>
          </a:p>
          <a:p>
            <a:pPr marL="0" lvl="0" indent="0" algn="l" rtl="0">
              <a:spcBef>
                <a:spcPts val="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05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lnSpc>
                <a:spcPct val="395454"/>
              </a:lnSpc>
              <a:spcBef>
                <a:spcPts val="1200"/>
              </a:spcBef>
              <a:spcAft>
                <a:spcPts val="0"/>
              </a:spcAft>
              <a:buNone/>
            </a:pPr>
            <a:endParaRPr sz="105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120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a:p>
            <a:pPr marL="0" lvl="0" indent="0" algn="l" rtl="0">
              <a:spcBef>
                <a:spcPts val="0"/>
              </a:spcBef>
              <a:spcAft>
                <a:spcPts val="0"/>
              </a:spcAft>
              <a:buNone/>
            </a:pPr>
            <a:endParaRPr sz="1100" dirty="0">
              <a:solidFill>
                <a:schemeClr val="lt1"/>
              </a:solidFill>
              <a:latin typeface="Hanuman" panose="02020502060506020304" pitchFamily="18" charset="0"/>
              <a:ea typeface="Montserrat Medium"/>
              <a:cs typeface="Hanuman" panose="02020502060506020304" pitchFamily="18" charset="0"/>
              <a:sym typeface="Montserrat Medium"/>
            </a:endParaRPr>
          </a:p>
        </p:txBody>
      </p:sp>
      <p:pic>
        <p:nvPicPr>
          <p:cNvPr id="137" name="Google Shape;137;p22"/>
          <p:cNvPicPr preferRelativeResize="0"/>
          <p:nvPr/>
        </p:nvPicPr>
        <p:blipFill rotWithShape="1">
          <a:blip r:embed="rId3">
            <a:alphaModFix/>
          </a:blip>
          <a:srcRect/>
          <a:stretch/>
        </p:blipFill>
        <p:spPr>
          <a:xfrm>
            <a:off x="5238887" y="4363100"/>
            <a:ext cx="3828913" cy="677450"/>
          </a:xfrm>
          <a:prstGeom prst="rect">
            <a:avLst/>
          </a:prstGeom>
          <a:noFill/>
          <a:ln>
            <a:noFill/>
          </a:ln>
        </p:spPr>
      </p:pic>
      <p:pic>
        <p:nvPicPr>
          <p:cNvPr id="138" name="Google Shape;138;p22"/>
          <p:cNvPicPr preferRelativeResize="0"/>
          <p:nvPr/>
        </p:nvPicPr>
        <p:blipFill rotWithShape="1">
          <a:blip r:embed="rId4">
            <a:alphaModFix/>
          </a:blip>
          <a:srcRect/>
          <a:stretch/>
        </p:blipFill>
        <p:spPr>
          <a:xfrm>
            <a:off x="6550380" y="3437676"/>
            <a:ext cx="2531650" cy="7522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e6b8f65-e08e-4907-a020-1268a93d818e">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CC93BE3E0E254EA4875F8F9166FA4A" ma:contentTypeVersion="20" ma:contentTypeDescription="Create a new document." ma:contentTypeScope="" ma:versionID="d81a1ba59ed6c84d4b3f6aa99fc85b94">
  <xsd:schema xmlns:xsd="http://www.w3.org/2001/XMLSchema" xmlns:xs="http://www.w3.org/2001/XMLSchema" xmlns:p="http://schemas.microsoft.com/office/2006/metadata/properties" xmlns:ns1="http://schemas.microsoft.com/sharepoint/v3" xmlns:ns2="3e6b8f65-e08e-4907-a020-1268a93d818e" xmlns:ns3="22cbbf6f-12d7-4e78-92fe-39b57a9dad88" targetNamespace="http://schemas.microsoft.com/office/2006/metadata/properties" ma:root="true" ma:fieldsID="dc1de46036290a0b1a96191c2bc693bb" ns1:_="" ns2:_="" ns3:_="">
    <xsd:import namespace="http://schemas.microsoft.com/sharepoint/v3"/>
    <xsd:import namespace="3e6b8f65-e08e-4907-a020-1268a93d818e"/>
    <xsd:import namespace="22cbbf6f-12d7-4e78-92fe-39b57a9dad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CR" minOccurs="0"/>
                <xsd:element ref="ns2:MediaServiceLocation" minOccurs="0"/>
                <xsd:element ref="ns2:MediaServiceBillingMetadata"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6b8f65-e08e-4907-a020-1268a93d81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d82a5b72-e181-47a1-9cf1-51cf7a967ad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2cbbf6f-12d7-4e78-92fe-39b57a9dad8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5BC00B-18F5-41BF-AF23-E3678A39D79E}">
  <ds:schemaRefs>
    <ds:schemaRef ds:uri="http://purl.org/dc/elements/1.1/"/>
    <ds:schemaRef ds:uri="http://schemas.microsoft.com/office/2006/metadata/properties"/>
    <ds:schemaRef ds:uri="http://schemas.microsoft.com/sharepoint/v3"/>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2cbbf6f-12d7-4e78-92fe-39b57a9dad88"/>
    <ds:schemaRef ds:uri="3e6b8f65-e08e-4907-a020-1268a93d818e"/>
    <ds:schemaRef ds:uri="http://purl.org/dc/dcmitype/"/>
  </ds:schemaRefs>
</ds:datastoreItem>
</file>

<file path=customXml/itemProps2.xml><?xml version="1.0" encoding="utf-8"?>
<ds:datastoreItem xmlns:ds="http://schemas.openxmlformats.org/officeDocument/2006/customXml" ds:itemID="{BFA3BA4F-FF32-45FE-BEDF-21B7F7E96D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e6b8f65-e08e-4907-a020-1268a93d818e"/>
    <ds:schemaRef ds:uri="22cbbf6f-12d7-4e78-92fe-39b57a9dad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D5BA88-4B5D-44EB-8FEC-21D5336323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TotalTime>
  <Words>6570</Words>
  <Application>Microsoft Office PowerPoint</Application>
  <PresentationFormat>On-screen Show (16:9)</PresentationFormat>
  <Paragraphs>603</Paragraphs>
  <Slides>46</Slides>
  <Notes>46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Calibri</vt:lpstr>
      <vt:lpstr>Open Sans SemiBold</vt:lpstr>
      <vt:lpstr>Helvetica Neue</vt:lpstr>
      <vt:lpstr>Arial</vt:lpstr>
      <vt:lpstr>Gill Sans</vt:lpstr>
      <vt:lpstr>Montserrat Medium</vt:lpstr>
      <vt:lpstr>Montserrat</vt:lpstr>
      <vt:lpstr>Georgia</vt:lpstr>
      <vt:lpstr>Playfair Display</vt:lpstr>
      <vt:lpstr>Hanuman</vt:lpstr>
      <vt:lpstr>Roboto</vt:lpstr>
      <vt:lpstr>Montserrat SemiBold</vt:lpstr>
      <vt:lpstr>Century Gothic</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ផ្នែកនៃពាក្យសុំចូលរៀនមហាវិទ្យាល័យ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ជំនួយហិរញ្ញវត្ថុ</vt:lpstr>
      <vt:lpstr>PowerPoint Presentation</vt:lpstr>
      <vt:lpstr>PowerPoint Presentation</vt:lpstr>
      <vt:lpstr>PowerPoint Presentation</vt:lpstr>
      <vt:lpstr>PowerPoint Presentation</vt:lpstr>
      <vt:lpstr>ផែនការក្រោយវិទ្យាល័យបន្ថែម</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Magary, Jennifer</dc:creator>
  <cp:lastModifiedBy>Magary, Jennifer</cp:lastModifiedBy>
  <cp:revision>12</cp:revision>
  <dcterms:modified xsi:type="dcterms:W3CDTF">2025-09-25T19:02:23Z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0x0101002FCC93BE3E0E254EA4875F8F9166FA4A</vt:lpwstr>
  </property>
</Properties>
</file>