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Frederic T. </a:t>
            </a:r>
            <a:r>
              <a:rPr lang="en-US" dirty="0" err="1" smtClean="0"/>
              <a:t>Greenhalge</a:t>
            </a:r>
            <a:r>
              <a:rPr lang="en-US" dirty="0" smtClean="0"/>
              <a:t> Elementary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2020-2021 Budget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220" y="3301533"/>
            <a:ext cx="2859505" cy="17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93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ELL Teacher</a:t>
            </a:r>
          </a:p>
          <a:p>
            <a:r>
              <a:rPr lang="en-US" dirty="0" smtClean="0"/>
              <a:t>1 Reading Teacher/Reading Specialist</a:t>
            </a:r>
          </a:p>
          <a:p>
            <a:r>
              <a:rPr lang="en-US" dirty="0" smtClean="0"/>
              <a:t>1 Social worker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Eliminated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Maintstream</a:t>
            </a:r>
            <a:r>
              <a:rPr lang="en-US" dirty="0" smtClean="0"/>
              <a:t> para &amp; 1 Reading tutor</a:t>
            </a:r>
          </a:p>
          <a:p>
            <a:r>
              <a:rPr lang="en-US" dirty="0" smtClean="0"/>
              <a:t>1 ELL para</a:t>
            </a:r>
          </a:p>
          <a:p>
            <a:pPr lvl="1"/>
            <a:r>
              <a:rPr lang="en-US" dirty="0" smtClean="0"/>
              <a:t>The loss of these positions is mitigated by the addition of the Reading teacher and ELL teacher</a:t>
            </a:r>
          </a:p>
          <a:p>
            <a:r>
              <a:rPr lang="en-US" dirty="0" smtClean="0"/>
              <a:t>Math Resource Teacher &amp; 2 Math tutors</a:t>
            </a:r>
          </a:p>
          <a:p>
            <a:pPr lvl="1"/>
            <a:r>
              <a:rPr lang="en-US" dirty="0" smtClean="0"/>
              <a:t>Focus will be on differentiation and targeted support within the classroom</a:t>
            </a:r>
          </a:p>
          <a:p>
            <a:pPr lvl="1"/>
            <a:r>
              <a:rPr lang="en-US" dirty="0" smtClean="0"/>
              <a:t>Lesson study and data analysis continues through CPTs</a:t>
            </a:r>
          </a:p>
          <a:p>
            <a:pPr lvl="1"/>
            <a:r>
              <a:rPr lang="en-US" dirty="0" smtClean="0"/>
              <a:t>Coaching of new teachers by mentor teachers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Site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Principal &amp; Parent Co-chair</a:t>
            </a:r>
          </a:p>
          <a:p>
            <a:r>
              <a:rPr lang="en-US" dirty="0" smtClean="0"/>
              <a:t>6 Teachers </a:t>
            </a:r>
            <a:r>
              <a:rPr lang="mr-IN" dirty="0" smtClean="0"/>
              <a:t>–</a:t>
            </a:r>
            <a:r>
              <a:rPr lang="en-US" dirty="0" smtClean="0"/>
              <a:t> lower &amp; upper grades, specialist, CSA, special education, ELL</a:t>
            </a:r>
          </a:p>
          <a:p>
            <a:r>
              <a:rPr lang="en-US" dirty="0" smtClean="0"/>
              <a:t>7 parents</a:t>
            </a:r>
          </a:p>
          <a:p>
            <a:r>
              <a:rPr lang="en-US" dirty="0" smtClean="0"/>
              <a:t>2 community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core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/>
              <a:t>High quality tier one instruction in all academic domains is our priority.</a:t>
            </a:r>
          </a:p>
          <a:p>
            <a:pPr lvl="0" fontAlgn="base"/>
            <a:r>
              <a:rPr lang="en-US" dirty="0"/>
              <a:t>Some students will require differentiated learning supports.  These must be provided in a thoughtful, targeted way.</a:t>
            </a:r>
          </a:p>
          <a:p>
            <a:pPr lvl="0" fontAlgn="base"/>
            <a:r>
              <a:rPr lang="en-US" dirty="0"/>
              <a:t>Students must feel safe and cared for in school in order to learn.</a:t>
            </a:r>
          </a:p>
          <a:p>
            <a:pPr lvl="0" fontAlgn="base"/>
            <a:r>
              <a:rPr lang="en-US" dirty="0"/>
              <a:t>Families are a critical component of the educational process.</a:t>
            </a:r>
          </a:p>
          <a:p>
            <a:r>
              <a:rPr lang="en-US" dirty="0"/>
              <a:t>Extended learning opportunities help to enrich students’ overall educational experience.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190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Consistencies from previous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4 strands across grade levels</a:t>
            </a:r>
          </a:p>
          <a:p>
            <a:r>
              <a:rPr lang="en-US" dirty="0" smtClean="0"/>
              <a:t>Maintain all special education staffing</a:t>
            </a:r>
          </a:p>
          <a:p>
            <a:r>
              <a:rPr lang="en-US" dirty="0" smtClean="0"/>
              <a:t>Maintain specialist structure</a:t>
            </a:r>
          </a:p>
          <a:p>
            <a:r>
              <a:rPr lang="en-US" dirty="0" smtClean="0"/>
              <a:t>Maintain Parent Liaison position to support parent involvement goals</a:t>
            </a:r>
          </a:p>
          <a:p>
            <a:r>
              <a:rPr lang="en-US" dirty="0" smtClean="0"/>
              <a:t>Maintain CPT weekly professional development</a:t>
            </a:r>
          </a:p>
          <a:p>
            <a:r>
              <a:rPr lang="en-US" dirty="0" smtClean="0"/>
              <a:t>Maintain office structure </a:t>
            </a:r>
            <a:r>
              <a:rPr lang="mr-IN" dirty="0" smtClean="0"/>
              <a:t>–</a:t>
            </a:r>
            <a:r>
              <a:rPr lang="en-US" dirty="0" smtClean="0"/>
              <a:t> Principal, AP, Clerk</a:t>
            </a:r>
          </a:p>
          <a:p>
            <a:r>
              <a:rPr lang="en-US" dirty="0" smtClean="0"/>
              <a:t>Continue additions of technology </a:t>
            </a:r>
            <a:r>
              <a:rPr lang="mr-IN" dirty="0" smtClean="0"/>
              <a:t>–</a:t>
            </a:r>
            <a:r>
              <a:rPr lang="en-US" dirty="0" smtClean="0"/>
              <a:t> 1 chrome </a:t>
            </a:r>
            <a:r>
              <a:rPr lang="en-US" smtClean="0"/>
              <a:t>book cart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793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that drive 2021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dirty="0"/>
              <a:t>Improve reading instruction &amp; intervention</a:t>
            </a:r>
          </a:p>
          <a:p>
            <a:pPr lvl="0" fontAlgn="base"/>
            <a:endParaRPr lang="en-US" dirty="0"/>
          </a:p>
          <a:p>
            <a:pPr lvl="0" fontAlgn="base"/>
            <a:r>
              <a:rPr lang="en-US" dirty="0" smtClean="0"/>
              <a:t>Improve services for ELL students</a:t>
            </a:r>
          </a:p>
          <a:p>
            <a:pPr lvl="0" fontAlgn="base"/>
            <a:endParaRPr lang="en-US" dirty="0" smtClean="0"/>
          </a:p>
          <a:p>
            <a:pPr lvl="0" fontAlgn="base"/>
            <a:r>
              <a:rPr lang="en-US" dirty="0" smtClean="0"/>
              <a:t>Improve </a:t>
            </a:r>
            <a:r>
              <a:rPr lang="en-US" dirty="0"/>
              <a:t>Social-emotional learning curriculum</a:t>
            </a:r>
          </a:p>
          <a:p>
            <a:pPr lvl="1" fontAlgn="base"/>
            <a:endParaRPr lang="en-US" dirty="0"/>
          </a:p>
          <a:p>
            <a:pPr lvl="0" fontAlgn="base"/>
            <a:r>
              <a:rPr lang="en-US" dirty="0"/>
              <a:t>Increase Parent </a:t>
            </a:r>
            <a:r>
              <a:rPr lang="en-US" dirty="0" smtClean="0"/>
              <a:t>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6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Improve reading instruction &amp; intervention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6611"/>
            <a:ext cx="8596668" cy="4284751"/>
          </a:xfrm>
        </p:spPr>
        <p:txBody>
          <a:bodyPr>
            <a:normAutofit/>
          </a:bodyPr>
          <a:lstStyle/>
          <a:p>
            <a:pPr lvl="1" fontAlgn="base"/>
            <a:r>
              <a:rPr lang="en-US" u="sng" dirty="0" smtClean="0"/>
              <a:t>Action Items:</a:t>
            </a:r>
            <a:endParaRPr lang="en-US" dirty="0" smtClean="0"/>
          </a:p>
          <a:p>
            <a:pPr lvl="1" fontAlgn="base"/>
            <a:r>
              <a:rPr lang="en-US" dirty="0" smtClean="0"/>
              <a:t>Continue </a:t>
            </a:r>
            <a:r>
              <a:rPr lang="en-US" dirty="0"/>
              <a:t>guided reading professional development</a:t>
            </a:r>
          </a:p>
          <a:p>
            <a:pPr lvl="1" fontAlgn="base"/>
            <a:r>
              <a:rPr lang="en-US" dirty="0"/>
              <a:t>Increase data usage at CPT with regard to reading progress</a:t>
            </a:r>
          </a:p>
          <a:p>
            <a:pPr lvl="1" fontAlgn="base"/>
            <a:r>
              <a:rPr lang="en-US" dirty="0"/>
              <a:t>Invest in guided reading materials &amp; classroom libraries</a:t>
            </a:r>
          </a:p>
          <a:p>
            <a:pPr lvl="1" fontAlgn="base"/>
            <a:r>
              <a:rPr lang="en-US" dirty="0"/>
              <a:t>Provide training in reading intervention programs</a:t>
            </a:r>
          </a:p>
          <a:p>
            <a:r>
              <a:rPr lang="en-US" dirty="0" smtClean="0"/>
              <a:t>Budget Impact:</a:t>
            </a:r>
          </a:p>
          <a:p>
            <a:pPr lvl="1"/>
            <a:r>
              <a:rPr lang="en-US" dirty="0" smtClean="0"/>
              <a:t>Add Reading Specialist/Reading Teacher position for direct service to students</a:t>
            </a:r>
          </a:p>
          <a:p>
            <a:pPr lvl="1"/>
            <a:r>
              <a:rPr lang="en-US" dirty="0" smtClean="0"/>
              <a:t>Maintain 4 tutors (Title One) focused on Reading instruction</a:t>
            </a:r>
          </a:p>
          <a:p>
            <a:pPr lvl="1"/>
            <a:r>
              <a:rPr lang="en-US" dirty="0" smtClean="0"/>
              <a:t>Utilize 3 Mainstream paras for in-class reading intervention support</a:t>
            </a:r>
          </a:p>
          <a:p>
            <a:pPr lvl="1"/>
            <a:r>
              <a:rPr lang="en-US" dirty="0" smtClean="0"/>
              <a:t>Purchase Grade 2 &amp; Kindergarten F&amp;P Guided Reading sets</a:t>
            </a:r>
          </a:p>
          <a:p>
            <a:pPr lvl="1"/>
            <a:r>
              <a:rPr lang="en-US" dirty="0" smtClean="0"/>
              <a:t>Devote PD funds to training more staff on Project 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1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services for ELL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DESE standards for service delivery</a:t>
            </a:r>
          </a:p>
          <a:p>
            <a:r>
              <a:rPr lang="en-US" dirty="0" smtClean="0"/>
              <a:t>Improve curriculum access and reading support services for ELL students</a:t>
            </a:r>
          </a:p>
          <a:p>
            <a:endParaRPr lang="en-US" dirty="0"/>
          </a:p>
          <a:p>
            <a:r>
              <a:rPr lang="en-US" dirty="0" smtClean="0"/>
              <a:t>Budget Impact:</a:t>
            </a:r>
          </a:p>
          <a:p>
            <a:pPr lvl="1"/>
            <a:r>
              <a:rPr lang="en-US" dirty="0" smtClean="0"/>
              <a:t>Add one ELL teacher</a:t>
            </a:r>
          </a:p>
          <a:p>
            <a:pPr lvl="1"/>
            <a:r>
              <a:rPr lang="en-US" dirty="0" smtClean="0"/>
              <a:t>Eliminate ELL para</a:t>
            </a:r>
          </a:p>
          <a:p>
            <a:pPr lvl="1"/>
            <a:r>
              <a:rPr lang="en-US" dirty="0" smtClean="0"/>
              <a:t>Maintain ELL tutor</a:t>
            </a:r>
          </a:p>
          <a:p>
            <a:pPr lvl="1"/>
            <a:r>
              <a:rPr lang="en-US" dirty="0" smtClean="0"/>
              <a:t>Purchase 10 iPads to support ELL instruction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social emotional learning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Action Items:</a:t>
            </a:r>
          </a:p>
          <a:p>
            <a:pPr lvl="1" fontAlgn="base"/>
            <a:r>
              <a:rPr lang="en-US" dirty="0"/>
              <a:t>Implement a tier one SEL curriculum</a:t>
            </a:r>
          </a:p>
          <a:p>
            <a:pPr lvl="1" fontAlgn="base"/>
            <a:r>
              <a:rPr lang="en-US" dirty="0"/>
              <a:t>Provide tier two SEL instruction</a:t>
            </a:r>
          </a:p>
          <a:p>
            <a:pPr lvl="1" fontAlgn="base"/>
            <a:r>
              <a:rPr lang="en-US" dirty="0"/>
              <a:t>Refine and implement reset room model for more significant behaviors</a:t>
            </a:r>
          </a:p>
          <a:p>
            <a:pPr lvl="1" fontAlgn="base"/>
            <a:r>
              <a:rPr lang="en-US" dirty="0"/>
              <a:t>Improve case management through reduced case </a:t>
            </a:r>
            <a:r>
              <a:rPr lang="en-US" dirty="0" smtClean="0"/>
              <a:t>load (PK-1; 2-4)</a:t>
            </a:r>
          </a:p>
          <a:p>
            <a:pPr lvl="0" fontAlgn="base"/>
            <a:r>
              <a:rPr lang="en-US" dirty="0" smtClean="0"/>
              <a:t>Budget Impact:</a:t>
            </a:r>
          </a:p>
          <a:p>
            <a:pPr lvl="1" fontAlgn="base"/>
            <a:r>
              <a:rPr lang="en-US" dirty="0" smtClean="0"/>
              <a:t>Add social worker</a:t>
            </a:r>
          </a:p>
          <a:p>
            <a:pPr lvl="1" fontAlgn="base"/>
            <a:r>
              <a:rPr lang="en-US" dirty="0" smtClean="0"/>
              <a:t>Maintain Reset Room Health Para (RBT) </a:t>
            </a:r>
            <a:r>
              <a:rPr lang="mr-IN" dirty="0" smtClean="0"/>
              <a:t>–</a:t>
            </a:r>
            <a:r>
              <a:rPr lang="en-US" dirty="0" smtClean="0"/>
              <a:t> district funds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68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parent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Action Items:</a:t>
            </a:r>
          </a:p>
          <a:p>
            <a:pPr lvl="1" fontAlgn="base"/>
            <a:r>
              <a:rPr lang="en-US" dirty="0"/>
              <a:t>Increase PTO</a:t>
            </a:r>
          </a:p>
          <a:p>
            <a:pPr lvl="1" fontAlgn="base"/>
            <a:r>
              <a:rPr lang="en-US" dirty="0"/>
              <a:t>Add more family events</a:t>
            </a:r>
          </a:p>
          <a:p>
            <a:pPr lvl="1" fontAlgn="base"/>
            <a:r>
              <a:rPr lang="en-US" dirty="0"/>
              <a:t>Diversify communications - website, twitter, on-line newsletter, etc</a:t>
            </a:r>
            <a:r>
              <a:rPr lang="en-US" dirty="0" smtClean="0"/>
              <a:t>.</a:t>
            </a:r>
          </a:p>
          <a:p>
            <a:pPr lvl="0" fontAlgn="base"/>
            <a:r>
              <a:rPr lang="en-US" dirty="0" smtClean="0"/>
              <a:t>Budget Impact:</a:t>
            </a:r>
          </a:p>
          <a:p>
            <a:pPr lvl="1" fontAlgn="base"/>
            <a:r>
              <a:rPr lang="en-US" dirty="0" smtClean="0"/>
              <a:t>Maintain 18 hour parent liaison position</a:t>
            </a:r>
          </a:p>
          <a:p>
            <a:pPr lvl="1" fontAlgn="base"/>
            <a:r>
              <a:rPr lang="en-US" dirty="0" smtClean="0"/>
              <a:t>Look at purchasing S’more license for e-newsletters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416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433</Words>
  <Application>Microsoft Macintosh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Mangal</vt:lpstr>
      <vt:lpstr>Trebuchet MS</vt:lpstr>
      <vt:lpstr>Wingdings 3</vt:lpstr>
      <vt:lpstr>Arial</vt:lpstr>
      <vt:lpstr>Facet</vt:lpstr>
      <vt:lpstr>Frederic T. Greenhalge Elementary</vt:lpstr>
      <vt:lpstr>School Site Council</vt:lpstr>
      <vt:lpstr>Identified core values</vt:lpstr>
      <vt:lpstr>Consistencies from previous budgets</vt:lpstr>
      <vt:lpstr>Goals that drive 2021 budget</vt:lpstr>
      <vt:lpstr>Improve reading instruction &amp; intervention </vt:lpstr>
      <vt:lpstr>Improve services for ELL students</vt:lpstr>
      <vt:lpstr>Improve social emotional learning curriculum</vt:lpstr>
      <vt:lpstr>Increase parent involvement</vt:lpstr>
      <vt:lpstr>New Positions</vt:lpstr>
      <vt:lpstr>Eliminated Positions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Frederic T. Greenhalge Elementary</dc:title>
  <dc:creator>Microsoft Office User</dc:creator>
  <cp:lastModifiedBy>Microsoft Office User</cp:lastModifiedBy>
  <cp:revision>8</cp:revision>
  <dcterms:created xsi:type="dcterms:W3CDTF">2020-03-25T12:19:22Z</dcterms:created>
  <dcterms:modified xsi:type="dcterms:W3CDTF">2020-03-25T13:27:27Z</dcterms:modified>
</cp:coreProperties>
</file>