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9144000" cy="5143500" type="screen16x9"/>
  <p:notesSz cx="6858000" cy="9144000"/>
  <p:embeddedFontLst>
    <p:embeddedFont>
      <p:font typeface="Century Gothic" panose="020B0502020202020204" pitchFamily="34" charset="0"/>
      <p:regular r:id="rId49"/>
      <p:bold r:id="rId50"/>
      <p:italic r:id="rId51"/>
      <p:boldItalic r:id="rId52"/>
    </p:embeddedFont>
    <p:embeddedFont>
      <p:font typeface="Georgia" panose="02040502050405020303" pitchFamily="18" charset="0"/>
      <p:regular r:id="rId53"/>
      <p:bold r:id="rId54"/>
      <p:italic r:id="rId55"/>
      <p:boldItalic r:id="rId56"/>
    </p:embeddedFont>
    <p:embeddedFont>
      <p:font typeface="Helvetica Neue" panose="020B0604020202020204" charset="0"/>
      <p:regular r:id="rId57"/>
      <p:bold r:id="rId58"/>
      <p:italic r:id="rId59"/>
      <p:boldItalic r:id="rId60"/>
    </p:embeddedFont>
    <p:embeddedFont>
      <p:font typeface="Montserrat" panose="00000500000000000000" pitchFamily="2" charset="0"/>
      <p:regular r:id="rId61"/>
      <p:bold r:id="rId62"/>
      <p:italic r:id="rId63"/>
      <p:boldItalic r:id="rId64"/>
    </p:embeddedFont>
    <p:embeddedFont>
      <p:font typeface="Montserrat Medium" panose="00000600000000000000" pitchFamily="2" charset="0"/>
      <p:regular r:id="rId65"/>
      <p:bold r:id="rId66"/>
      <p:italic r:id="rId67"/>
      <p:boldItalic r:id="rId68"/>
    </p:embeddedFont>
    <p:embeddedFont>
      <p:font typeface="Montserrat SemiBold" panose="00000700000000000000" pitchFamily="2" charset="0"/>
      <p:regular r:id="rId69"/>
      <p:bold r:id="rId70"/>
      <p:italic r:id="rId71"/>
      <p:boldItalic r:id="rId72"/>
    </p:embeddedFont>
    <p:embeddedFont>
      <p:font typeface="Open Sans SemiBold" panose="020B0706030804020204" pitchFamily="34" charset="0"/>
      <p:regular r:id="rId73"/>
      <p:bold r:id="rId74"/>
      <p:italic r:id="rId75"/>
      <p:boldItalic r:id="rId76"/>
    </p:embeddedFont>
    <p:embeddedFont>
      <p:font typeface="Playfair Display" panose="00000500000000000000" pitchFamily="2" charset="0"/>
      <p:regular r:id="rId77"/>
      <p:bold r:id="rId78"/>
      <p:italic r:id="rId79"/>
      <p:boldItalic r:id="rId80"/>
    </p:embeddedFont>
    <p:embeddedFont>
      <p:font typeface="Roboto" panose="02000000000000000000" pitchFamily="2" charset="0"/>
      <p:regular r:id="rId81"/>
      <p:bold r:id="rId82"/>
      <p:italic r:id="rId83"/>
      <p:boldItalic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081933-50B4-CBFC-6F04-8A6415F03A9A}" v="2" dt="2025-09-25T18:45:56.7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5.fntdata"/><Relationship Id="rId68" Type="http://schemas.openxmlformats.org/officeDocument/2006/relationships/font" Target="fonts/font20.fntdata"/><Relationship Id="rId84" Type="http://schemas.openxmlformats.org/officeDocument/2006/relationships/font" Target="fonts/font36.fntdata"/><Relationship Id="rId89"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font" Target="fonts/font5.fntdata"/><Relationship Id="rId58" Type="http://schemas.openxmlformats.org/officeDocument/2006/relationships/font" Target="fonts/font10.fntdata"/><Relationship Id="rId74" Type="http://schemas.openxmlformats.org/officeDocument/2006/relationships/font" Target="fonts/font26.fntdata"/><Relationship Id="rId79" Type="http://schemas.openxmlformats.org/officeDocument/2006/relationships/font" Target="fonts/font31.fntdata"/><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77" Type="http://schemas.openxmlformats.org/officeDocument/2006/relationships/font" Target="fonts/font29.fntdata"/><Relationship Id="rId8" Type="http://schemas.openxmlformats.org/officeDocument/2006/relationships/slide" Target="slides/slide7.xml"/><Relationship Id="rId51" Type="http://schemas.openxmlformats.org/officeDocument/2006/relationships/font" Target="fonts/font3.fntdata"/><Relationship Id="rId72" Type="http://schemas.openxmlformats.org/officeDocument/2006/relationships/font" Target="fonts/font24.fntdata"/><Relationship Id="rId80" Type="http://schemas.openxmlformats.org/officeDocument/2006/relationships/font" Target="fonts/font32.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font" Target="fonts/font27.fntdata"/><Relationship Id="rId83" Type="http://schemas.openxmlformats.org/officeDocument/2006/relationships/font" Target="fonts/font35.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font" Target="fonts/font25.fntdata"/><Relationship Id="rId78" Type="http://schemas.openxmlformats.org/officeDocument/2006/relationships/font" Target="fonts/font30.fntdata"/><Relationship Id="rId81" Type="http://schemas.openxmlformats.org/officeDocument/2006/relationships/font" Target="fonts/font33.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2.fntdata"/><Relationship Id="rId55" Type="http://schemas.openxmlformats.org/officeDocument/2006/relationships/font" Target="fonts/font7.fntdata"/><Relationship Id="rId76" Type="http://schemas.openxmlformats.org/officeDocument/2006/relationships/font" Target="fonts/font28.fntdata"/><Relationship Id="rId7" Type="http://schemas.openxmlformats.org/officeDocument/2006/relationships/slide" Target="slides/slide6.xml"/><Relationship Id="rId71" Type="http://schemas.openxmlformats.org/officeDocument/2006/relationships/font" Target="fonts/font2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8.fntdata"/><Relationship Id="rId87" Type="http://schemas.openxmlformats.org/officeDocument/2006/relationships/theme" Target="theme/theme1.xml"/><Relationship Id="rId61" Type="http://schemas.openxmlformats.org/officeDocument/2006/relationships/font" Target="fonts/font13.fntdata"/><Relationship Id="rId82" Type="http://schemas.openxmlformats.org/officeDocument/2006/relationships/font" Target="fonts/font34.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0239095639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0239095639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solidFill>
                  <a:schemeClr val="dk1"/>
                </a:solidFill>
              </a:rPr>
              <a:t>We want to make sure you know there are a number of events/activities, resources, and supports to help you through this process.  </a:t>
            </a: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Clr>
                <a:schemeClr val="dk1"/>
              </a:buClr>
              <a:buSzPts val="1100"/>
              <a:buFont typeface="Arial"/>
              <a:buNone/>
            </a:pPr>
            <a:r>
              <a:rPr lang="en" sz="1000">
                <a:solidFill>
                  <a:schemeClr val="dk1"/>
                </a:solidFill>
              </a:rPr>
              <a:t>College admission reps visit LHS every week, so keep checking Scoir as the list keeps growing.  This is a great way to connect with college reps right here during the school day.  </a:t>
            </a: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Clr>
                <a:schemeClr val="dk1"/>
              </a:buClr>
              <a:buSzPts val="1100"/>
              <a:buFont typeface="Arial"/>
              <a:buNone/>
            </a:pPr>
            <a:r>
              <a:rPr lang="en" sz="1000">
                <a:solidFill>
                  <a:schemeClr val="dk1"/>
                </a:solidFill>
              </a:rPr>
              <a:t>The College Fair will be held on October 2nd, from 6pm-8pm at LHS.  We will also be hosting a Financial Aid night for you and your families - it will be offered in both Spanish and English.  </a:t>
            </a: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Clr>
                <a:schemeClr val="dk1"/>
              </a:buClr>
              <a:buSzPts val="1100"/>
              <a:buFont typeface="Arial"/>
              <a:buNone/>
            </a:pPr>
            <a:r>
              <a:rPr lang="en" sz="1000">
                <a:solidFill>
                  <a:schemeClr val="dk1"/>
                </a:solidFill>
              </a:rPr>
              <a:t>College &amp; Career will be offering workshops geared towards seniors to help them through the college process. </a:t>
            </a: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Clr>
                <a:schemeClr val="dk1"/>
              </a:buClr>
              <a:buSzPts val="1100"/>
              <a:buFont typeface="Arial"/>
              <a:buNone/>
            </a:pPr>
            <a:r>
              <a:rPr lang="en" sz="1000">
                <a:solidFill>
                  <a:schemeClr val="dk1"/>
                </a:solidFill>
              </a:rPr>
              <a:t>College &amp; Career will also be offering drop in sessions.  Bring your Chromebook and get your questions answered… whether you need help registering for SATs, need assistance with your college essay, or with help completing the applications, just come by during drop in hours.</a:t>
            </a: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Clr>
                <a:schemeClr val="dk1"/>
              </a:buClr>
              <a:buSzPts val="1100"/>
              <a:buFont typeface="Arial"/>
              <a:buNone/>
            </a:pPr>
            <a:r>
              <a:rPr lang="en" sz="1000">
                <a:solidFill>
                  <a:schemeClr val="dk1"/>
                </a:solidFill>
              </a:rPr>
              <a:t>If you are in TRiO or Gear Up, meet with your advisor.  If you are not in this program, stop by to sign up!  The more support through this process, the better!</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f75d651c70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1"/>
                </a:solidFill>
                <a:latin typeface="Montserrat Medium"/>
                <a:ea typeface="Montserrat Medium"/>
                <a:cs typeface="Montserrat Medium"/>
                <a:sym typeface="Montserrat Medium"/>
              </a:rPr>
              <a:t>No tuition. No fees. </a:t>
            </a:r>
            <a:endParaRPr sz="1400">
              <a:solidFill>
                <a:schemeClr val="dk1"/>
              </a:solidFill>
              <a:latin typeface="Montserrat Medium"/>
              <a:ea typeface="Montserrat Medium"/>
              <a:cs typeface="Montserrat Medium"/>
              <a:sym typeface="Montserrat Medium"/>
            </a:endParaRPr>
          </a:p>
          <a:p>
            <a:pPr marL="0" lvl="0" indent="0" algn="l" rtl="0">
              <a:lnSpc>
                <a:spcPct val="115000"/>
              </a:lnSpc>
              <a:spcBef>
                <a:spcPts val="1800"/>
              </a:spcBef>
              <a:spcAft>
                <a:spcPts val="0"/>
              </a:spcAft>
              <a:buNone/>
            </a:pPr>
            <a:r>
              <a:rPr lang="en" sz="1400">
                <a:solidFill>
                  <a:schemeClr val="dk1"/>
                </a:solidFill>
                <a:latin typeface="Montserrat Medium"/>
                <a:ea typeface="Montserrat Medium"/>
                <a:cs typeface="Montserrat Medium"/>
                <a:sym typeface="Montserrat Medium"/>
              </a:rPr>
              <a:t>The program includes an allowance for books and supplies for certain students who qualify based on income.</a:t>
            </a:r>
            <a:endParaRPr sz="1400">
              <a:solidFill>
                <a:schemeClr val="dk1"/>
              </a:solidFill>
              <a:latin typeface="Montserrat Medium"/>
              <a:ea typeface="Montserrat Medium"/>
              <a:cs typeface="Montserrat Medium"/>
              <a:sym typeface="Montserrat Medium"/>
            </a:endParaRPr>
          </a:p>
          <a:p>
            <a:pPr marL="0" marR="190500" lvl="0" indent="0" algn="l" rtl="0">
              <a:lnSpc>
                <a:spcPct val="115000"/>
              </a:lnSpc>
              <a:spcBef>
                <a:spcPts val="1800"/>
              </a:spcBef>
              <a:spcAft>
                <a:spcPts val="0"/>
              </a:spcAft>
              <a:buNone/>
            </a:pPr>
            <a:endParaRPr sz="1400">
              <a:solidFill>
                <a:schemeClr val="dk1"/>
              </a:solidFill>
              <a:latin typeface="Montserrat Medium"/>
              <a:ea typeface="Montserrat Medium"/>
              <a:cs typeface="Montserrat Medium"/>
              <a:sym typeface="Montserrat Medium"/>
            </a:endParaRPr>
          </a:p>
          <a:p>
            <a:pPr marL="0" lvl="0" indent="0" algn="l" rtl="0">
              <a:spcBef>
                <a:spcPts val="3100"/>
              </a:spcBef>
              <a:spcAft>
                <a:spcPts val="0"/>
              </a:spcAft>
              <a:buNone/>
            </a:pPr>
            <a:endParaRPr>
              <a:solidFill>
                <a:schemeClr val="dk1"/>
              </a:solidFill>
            </a:endParaRPr>
          </a:p>
        </p:txBody>
      </p:sp>
      <p:sp>
        <p:nvSpPr>
          <p:cNvPr id="141" name="Google Shape;141;g2f75d651c70_0_6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f75d651c70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MCC will be coming into the College and Career Center on a monthly basis to provide an overview of their programs, as well as to provide assistance in completing the MCC application.  If you attend one of these sessions, you will be able to complete your MCC application on the spot!  Register for these sessions on Scoir. </a:t>
            </a:r>
            <a:endParaRPr/>
          </a:p>
        </p:txBody>
      </p:sp>
      <p:sp>
        <p:nvSpPr>
          <p:cNvPr id="148" name="Google Shape;148;g2f75d651c70_0_6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7e8c46ac3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
        <p:nvSpPr>
          <p:cNvPr id="155" name="Google Shape;155;g37e8c46ac38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7e8c46ac38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7e8c46ac38_0_1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JM</a:t>
            </a:r>
            <a:endParaRPr/>
          </a:p>
          <a:p>
            <a:pPr marL="0" lvl="0" indent="0" algn="l" rtl="0">
              <a:spcBef>
                <a:spcPts val="0"/>
              </a:spcBef>
              <a:spcAft>
                <a:spcPts val="0"/>
              </a:spcAft>
              <a:buNone/>
            </a:pPr>
            <a:r>
              <a:rPr lang="en"/>
              <a:t>This is the map of all of the community colleges, state universities, and UMass campuses.</a:t>
            </a:r>
            <a:endParaRPr/>
          </a:p>
        </p:txBody>
      </p:sp>
      <p:sp>
        <p:nvSpPr>
          <p:cNvPr id="166" name="Google Shape;166;g37e8c46ac38_0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200"/>
              <a:buFont typeface="Calibri"/>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7e7d63956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
        <p:nvSpPr>
          <p:cNvPr id="171" name="Google Shape;171;g37e7d639569_0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f75d651c70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90000"/>
              </a:lnSpc>
              <a:spcBef>
                <a:spcPts val="0"/>
              </a:spcBef>
              <a:spcAft>
                <a:spcPts val="0"/>
              </a:spcAft>
              <a:buClr>
                <a:schemeClr val="dk1"/>
              </a:buClr>
              <a:buSzPts val="1000"/>
              <a:buFont typeface="Arial"/>
              <a:buNone/>
            </a:pPr>
            <a:r>
              <a:rPr lang="en" sz="1000">
                <a:solidFill>
                  <a:schemeClr val="dk1"/>
                </a:solidFill>
              </a:rPr>
              <a:t>4 year college and universities have different requirements. They look at your GPA , how difficult your course load is, and how well you did on the SAT and/or the ACT (if required). Non-native English speakers may also need to take the TOEFL or Duolingo. You will also be required to write an essay, submit letters of recommendation, and complete an application (more on that later). </a:t>
            </a:r>
            <a:endParaRPr sz="1000">
              <a:solidFill>
                <a:schemeClr val="dk1"/>
              </a:solidFill>
            </a:endParaRPr>
          </a:p>
          <a:p>
            <a:pPr marL="0" lvl="0" indent="0" algn="just" rtl="0">
              <a:lnSpc>
                <a:spcPct val="90000"/>
              </a:lnSpc>
              <a:spcBef>
                <a:spcPts val="0"/>
              </a:spcBef>
              <a:spcAft>
                <a:spcPts val="0"/>
              </a:spcAft>
              <a:buClr>
                <a:schemeClr val="dk1"/>
              </a:buClr>
              <a:buSzPts val="1000"/>
              <a:buFont typeface="Arial"/>
              <a:buNone/>
            </a:pPr>
            <a:endParaRPr sz="1000">
              <a:solidFill>
                <a:schemeClr val="dk1"/>
              </a:solidFill>
            </a:endParaRPr>
          </a:p>
          <a:p>
            <a:pPr marL="0" lvl="0" indent="0" algn="just" rtl="0">
              <a:lnSpc>
                <a:spcPct val="90000"/>
              </a:lnSpc>
              <a:spcBef>
                <a:spcPts val="0"/>
              </a:spcBef>
              <a:spcAft>
                <a:spcPts val="0"/>
              </a:spcAft>
              <a:buClr>
                <a:schemeClr val="dk1"/>
              </a:buClr>
              <a:buSzPts val="1000"/>
              <a:buFont typeface="Arial"/>
              <a:buNone/>
            </a:pPr>
            <a:r>
              <a:rPr lang="en" sz="1000">
                <a:solidFill>
                  <a:schemeClr val="dk1"/>
                </a:solidFill>
              </a:rPr>
              <a:t>A school like UML has an average GPA of 3.7.  If you do not meet the college’s admission criteria, there may be an options to consider an Alternative Admissions Program.</a:t>
            </a:r>
            <a:endParaRPr sz="1800">
              <a:solidFill>
                <a:schemeClr val="dk1"/>
              </a:solidFill>
            </a:endParaRPr>
          </a:p>
          <a:p>
            <a:pPr marL="0" lvl="0" indent="0" algn="just" rtl="0">
              <a:lnSpc>
                <a:spcPct val="90000"/>
              </a:lnSpc>
              <a:spcBef>
                <a:spcPts val="0"/>
              </a:spcBef>
              <a:spcAft>
                <a:spcPts val="0"/>
              </a:spcAft>
              <a:buClr>
                <a:schemeClr val="dk1"/>
              </a:buClr>
              <a:buSzPts val="1000"/>
              <a:buFont typeface="Arial"/>
              <a:buNone/>
            </a:pPr>
            <a:endParaRPr sz="1000" b="1">
              <a:solidFill>
                <a:schemeClr val="dk1"/>
              </a:solidFill>
            </a:endParaRPr>
          </a:p>
          <a:p>
            <a:pPr marL="0" lvl="0" indent="0" algn="just" rtl="0">
              <a:lnSpc>
                <a:spcPct val="90000"/>
              </a:lnSpc>
              <a:spcBef>
                <a:spcPts val="0"/>
              </a:spcBef>
              <a:spcAft>
                <a:spcPts val="0"/>
              </a:spcAft>
              <a:buClr>
                <a:schemeClr val="dk1"/>
              </a:buClr>
              <a:buSzPts val="1000"/>
              <a:buFont typeface="Arial"/>
              <a:buNone/>
            </a:pPr>
            <a:r>
              <a:rPr lang="en" sz="1000">
                <a:solidFill>
                  <a:schemeClr val="dk1"/>
                </a:solidFill>
              </a:rPr>
              <a:t>It is important to note that MA State University admissions requirements differ from Lowell High graduation requirements.</a:t>
            </a:r>
            <a:endParaRPr sz="1000">
              <a:solidFill>
                <a:schemeClr val="dk1"/>
              </a:solidFill>
            </a:endParaRPr>
          </a:p>
          <a:p>
            <a:pPr marL="0" lvl="0" indent="0" algn="just" rtl="0">
              <a:lnSpc>
                <a:spcPct val="90000"/>
              </a:lnSpc>
              <a:spcBef>
                <a:spcPts val="0"/>
              </a:spcBef>
              <a:spcAft>
                <a:spcPts val="0"/>
              </a:spcAft>
              <a:buClr>
                <a:schemeClr val="dk1"/>
              </a:buClr>
              <a:buSzPts val="1000"/>
              <a:buFont typeface="Arial"/>
              <a:buNone/>
            </a:pPr>
            <a:endParaRPr sz="1000">
              <a:solidFill>
                <a:schemeClr val="dk1"/>
              </a:solidFill>
            </a:endParaRPr>
          </a:p>
          <a:p>
            <a:pPr marL="0" lvl="0" indent="0" algn="just" rtl="0">
              <a:lnSpc>
                <a:spcPct val="90000"/>
              </a:lnSpc>
              <a:spcBef>
                <a:spcPts val="0"/>
              </a:spcBef>
              <a:spcAft>
                <a:spcPts val="0"/>
              </a:spcAft>
              <a:buClr>
                <a:schemeClr val="dk1"/>
              </a:buClr>
              <a:buSzPts val="1000"/>
              <a:buFont typeface="Arial"/>
              <a:buNone/>
            </a:pPr>
            <a:r>
              <a:rPr lang="en" sz="1000">
                <a:solidFill>
                  <a:schemeClr val="dk1"/>
                </a:solidFill>
              </a:rPr>
              <a:t>Private and highly selective colleges like BU and Northeastern have even more strict admissions requirements including supplemental essay, interviews and 4 years of all core academic subjects. </a:t>
            </a:r>
            <a:endParaRPr sz="1000">
              <a:solidFill>
                <a:schemeClr val="dk1"/>
              </a:solidFill>
            </a:endParaRPr>
          </a:p>
          <a:p>
            <a:pPr marL="0" lvl="0" indent="0" algn="just" rtl="0">
              <a:lnSpc>
                <a:spcPct val="90000"/>
              </a:lnSpc>
              <a:spcBef>
                <a:spcPts val="0"/>
              </a:spcBef>
              <a:spcAft>
                <a:spcPts val="0"/>
              </a:spcAft>
              <a:buClr>
                <a:schemeClr val="dk1"/>
              </a:buClr>
              <a:buSzPts val="1000"/>
              <a:buFont typeface="Arial"/>
              <a:buNone/>
            </a:pPr>
            <a:endParaRPr sz="1000">
              <a:solidFill>
                <a:schemeClr val="dk1"/>
              </a:solidFill>
            </a:endParaRPr>
          </a:p>
          <a:p>
            <a:pPr marL="0" lvl="0" indent="0" algn="l" rtl="0">
              <a:spcBef>
                <a:spcPts val="280"/>
              </a:spcBef>
              <a:spcAft>
                <a:spcPts val="0"/>
              </a:spcAft>
              <a:buClr>
                <a:schemeClr val="dk1"/>
              </a:buClr>
              <a:buSzPts val="1100"/>
              <a:buFont typeface="Arial"/>
              <a:buNone/>
            </a:pPr>
            <a:r>
              <a:rPr lang="en" sz="1000">
                <a:solidFill>
                  <a:schemeClr val="dk1"/>
                </a:solidFill>
              </a:rPr>
              <a:t>It is </a:t>
            </a:r>
            <a:r>
              <a:rPr lang="en" sz="1000" u="sng">
                <a:solidFill>
                  <a:schemeClr val="dk1"/>
                </a:solidFill>
              </a:rPr>
              <a:t>your</a:t>
            </a:r>
            <a:r>
              <a:rPr lang="en" sz="1000">
                <a:solidFill>
                  <a:schemeClr val="dk1"/>
                </a:solidFill>
              </a:rPr>
              <a:t> responsibility to check your colleges’ websites for the most up to date admission requirements and deadlines.  For example, there may be additional, supplemental essays specific to that college.  You may be required to interview.  You may need additional teacher recommendations that are specific to your major/program of study.  Also, if you are applying to college for a special program, such as Art, Music, or Dance, there will be additional requirements (Portfolios, Auditions).</a:t>
            </a:r>
            <a:endParaRPr sz="1000">
              <a:solidFill>
                <a:schemeClr val="dk1"/>
              </a:solidFill>
            </a:endParaRPr>
          </a:p>
          <a:p>
            <a:pPr marL="0" lvl="0" indent="0" algn="l" rtl="0">
              <a:spcBef>
                <a:spcPts val="0"/>
              </a:spcBef>
              <a:spcAft>
                <a:spcPts val="0"/>
              </a:spcAft>
              <a:buNone/>
            </a:pPr>
            <a:endParaRPr/>
          </a:p>
        </p:txBody>
      </p:sp>
      <p:sp>
        <p:nvSpPr>
          <p:cNvPr id="178" name="Google Shape;178;g2f75d651c70_0_7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f76bbaa150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400"/>
              <a:buFont typeface="Arial"/>
              <a:buNone/>
            </a:pPr>
            <a:r>
              <a:rPr lang="en" sz="900">
                <a:solidFill>
                  <a:schemeClr val="dk1"/>
                </a:solidFill>
              </a:rPr>
              <a:t>There are several different deadlines you’ll see as you apply to college. </a:t>
            </a:r>
            <a:endParaRPr sz="900">
              <a:solidFill>
                <a:schemeClr val="dk1"/>
              </a:solidFill>
            </a:endParaRPr>
          </a:p>
          <a:p>
            <a:pPr marL="0" lvl="0" indent="0" algn="just" rtl="0">
              <a:spcBef>
                <a:spcPts val="0"/>
              </a:spcBef>
              <a:spcAft>
                <a:spcPts val="0"/>
              </a:spcAft>
              <a:buClr>
                <a:schemeClr val="dk1"/>
              </a:buClr>
              <a:buSzPts val="1400"/>
              <a:buFont typeface="Arial"/>
              <a:buNone/>
            </a:pPr>
            <a:endParaRPr sz="900" b="1">
              <a:solidFill>
                <a:schemeClr val="dk1"/>
              </a:solidFill>
            </a:endParaRPr>
          </a:p>
          <a:p>
            <a:pPr marL="0" lvl="0" indent="0" algn="just" rtl="0">
              <a:spcBef>
                <a:spcPts val="0"/>
              </a:spcBef>
              <a:spcAft>
                <a:spcPts val="0"/>
              </a:spcAft>
              <a:buClr>
                <a:schemeClr val="dk1"/>
              </a:buClr>
              <a:buSzPts val="1400"/>
              <a:buFont typeface="Arial"/>
              <a:buNone/>
            </a:pPr>
            <a:r>
              <a:rPr lang="en" sz="900" b="1">
                <a:solidFill>
                  <a:schemeClr val="dk1"/>
                </a:solidFill>
              </a:rPr>
              <a:t>Regular decision </a:t>
            </a:r>
            <a:r>
              <a:rPr lang="en" sz="900">
                <a:solidFill>
                  <a:schemeClr val="dk1"/>
                </a:solidFill>
              </a:rPr>
              <a:t>is the standard deadline to apply and it varies by college - some may be as early as January 1 and some won’t be until March or later. You’ll be notified of your decision in April and need to commit by May 1.   </a:t>
            </a:r>
            <a:endParaRPr sz="900">
              <a:solidFill>
                <a:schemeClr val="dk1"/>
              </a:solidFill>
            </a:endParaRPr>
          </a:p>
          <a:p>
            <a:pPr marL="0" lvl="0" indent="0" algn="just" rtl="0">
              <a:spcBef>
                <a:spcPts val="0"/>
              </a:spcBef>
              <a:spcAft>
                <a:spcPts val="0"/>
              </a:spcAft>
              <a:buClr>
                <a:schemeClr val="dk1"/>
              </a:buClr>
              <a:buSzPts val="1400"/>
              <a:buFont typeface="Arial"/>
              <a:buNone/>
            </a:pPr>
            <a:endParaRPr sz="900">
              <a:solidFill>
                <a:schemeClr val="dk1"/>
              </a:solidFill>
            </a:endParaRPr>
          </a:p>
          <a:p>
            <a:pPr marL="0" lvl="0" indent="0" algn="just" rtl="0">
              <a:spcBef>
                <a:spcPts val="0"/>
              </a:spcBef>
              <a:spcAft>
                <a:spcPts val="0"/>
              </a:spcAft>
              <a:buClr>
                <a:schemeClr val="dk1"/>
              </a:buClr>
              <a:buSzPts val="1400"/>
              <a:buFont typeface="Arial"/>
              <a:buNone/>
            </a:pPr>
            <a:r>
              <a:rPr lang="en" sz="900" b="1">
                <a:solidFill>
                  <a:schemeClr val="dk1"/>
                </a:solidFill>
              </a:rPr>
              <a:t>Early Action</a:t>
            </a:r>
            <a:r>
              <a:rPr lang="en" sz="900">
                <a:solidFill>
                  <a:schemeClr val="dk1"/>
                </a:solidFill>
              </a:rPr>
              <a:t> will require that you submit your application earlier than the regular admission deadline in an effort to show a school you are motivated and to get a quicker decision.  The deadlines for Early Action are coming up in early fall (October/November - check with your colleges!).  Applying Early Action can increase your chances of getting scholarships as well. You are not required to attend, if accepted.  You have until May 1 to let the school know if you plan to go there.  </a:t>
            </a:r>
            <a:endParaRPr sz="900">
              <a:solidFill>
                <a:schemeClr val="dk1"/>
              </a:solidFill>
            </a:endParaRPr>
          </a:p>
          <a:p>
            <a:pPr marL="0" lvl="0" indent="0" algn="just" rtl="0">
              <a:spcBef>
                <a:spcPts val="0"/>
              </a:spcBef>
              <a:spcAft>
                <a:spcPts val="0"/>
              </a:spcAft>
              <a:buClr>
                <a:schemeClr val="dk1"/>
              </a:buClr>
              <a:buSzPts val="1400"/>
              <a:buFont typeface="Arial"/>
              <a:buNone/>
            </a:pPr>
            <a:endParaRPr sz="900">
              <a:solidFill>
                <a:schemeClr val="dk1"/>
              </a:solidFill>
            </a:endParaRPr>
          </a:p>
          <a:p>
            <a:pPr marL="0" lvl="0" indent="0" algn="just" rtl="0">
              <a:spcBef>
                <a:spcPts val="0"/>
              </a:spcBef>
              <a:spcAft>
                <a:spcPts val="0"/>
              </a:spcAft>
              <a:buClr>
                <a:schemeClr val="dk1"/>
              </a:buClr>
              <a:buSzPts val="1400"/>
              <a:buFont typeface="Arial"/>
              <a:buNone/>
            </a:pPr>
            <a:r>
              <a:rPr lang="en" sz="900">
                <a:solidFill>
                  <a:schemeClr val="dk1"/>
                </a:solidFill>
              </a:rPr>
              <a:t>If you are a student who did not do as well as maybe you should have in previous years, you may want to wait to show colleges what you are capable of and apply through regular decision - this way, colleges will be able to see your first quarter grades from this year. </a:t>
            </a:r>
            <a:r>
              <a:rPr lang="en" sz="900" b="1">
                <a:solidFill>
                  <a:schemeClr val="dk1"/>
                </a:solidFill>
              </a:rPr>
              <a:t>Your guidance counselor can best help you make the decision of whether or not you should apply early. </a:t>
            </a:r>
            <a:endParaRPr sz="900" b="1">
              <a:solidFill>
                <a:schemeClr val="dk1"/>
              </a:solidFill>
            </a:endParaRPr>
          </a:p>
          <a:p>
            <a:pPr marL="0" lvl="0" indent="0" algn="just" rtl="0">
              <a:spcBef>
                <a:spcPts val="0"/>
              </a:spcBef>
              <a:spcAft>
                <a:spcPts val="0"/>
              </a:spcAft>
              <a:buClr>
                <a:schemeClr val="dk1"/>
              </a:buClr>
              <a:buSzPts val="1400"/>
              <a:buFont typeface="Arial"/>
              <a:buNone/>
            </a:pPr>
            <a:endParaRPr sz="900">
              <a:solidFill>
                <a:schemeClr val="dk1"/>
              </a:solidFill>
            </a:endParaRPr>
          </a:p>
          <a:p>
            <a:pPr marL="0" lvl="0" indent="0" algn="just" rtl="0">
              <a:spcBef>
                <a:spcPts val="0"/>
              </a:spcBef>
              <a:spcAft>
                <a:spcPts val="0"/>
              </a:spcAft>
              <a:buClr>
                <a:schemeClr val="dk1"/>
              </a:buClr>
              <a:buSzPts val="1400"/>
              <a:buFont typeface="Arial"/>
              <a:buNone/>
            </a:pPr>
            <a:r>
              <a:rPr lang="en" sz="900">
                <a:solidFill>
                  <a:schemeClr val="dk1"/>
                </a:solidFill>
              </a:rPr>
              <a:t>Early Action may also be required for more competitive majors.  For example most Nursing majors must apply EA and you may need to consider this for other programs whose spots fill early. </a:t>
            </a:r>
            <a:endParaRPr sz="900">
              <a:solidFill>
                <a:schemeClr val="dk1"/>
              </a:solidFill>
            </a:endParaRPr>
          </a:p>
          <a:p>
            <a:pPr marL="0" lvl="0" indent="0" algn="just" rtl="0">
              <a:spcBef>
                <a:spcPts val="0"/>
              </a:spcBef>
              <a:spcAft>
                <a:spcPts val="0"/>
              </a:spcAft>
              <a:buClr>
                <a:schemeClr val="dk1"/>
              </a:buClr>
              <a:buSzPts val="1800"/>
              <a:buFont typeface="Arial"/>
              <a:buNone/>
            </a:pPr>
            <a:endParaRPr sz="900">
              <a:solidFill>
                <a:schemeClr val="dk1"/>
              </a:solidFill>
            </a:endParaRPr>
          </a:p>
          <a:p>
            <a:pPr marL="0" lvl="0" indent="0" algn="just" rtl="0">
              <a:spcBef>
                <a:spcPts val="0"/>
              </a:spcBef>
              <a:spcAft>
                <a:spcPts val="0"/>
              </a:spcAft>
              <a:buClr>
                <a:schemeClr val="dk1"/>
              </a:buClr>
              <a:buSzPts val="1400"/>
              <a:buFont typeface="Arial"/>
              <a:buNone/>
            </a:pPr>
            <a:r>
              <a:rPr lang="en" sz="900" b="1">
                <a:solidFill>
                  <a:schemeClr val="dk1"/>
                </a:solidFill>
              </a:rPr>
              <a:t>Early Decision</a:t>
            </a:r>
            <a:r>
              <a:rPr lang="en" sz="900">
                <a:solidFill>
                  <a:schemeClr val="dk1"/>
                </a:solidFill>
              </a:rPr>
              <a:t> is another admissions deadline you’ll hear - this is a binding contract that requires you to attend the school if you get accepted. This is an important decision that should made with your family and guidance counselor. </a:t>
            </a:r>
            <a:endParaRPr sz="900">
              <a:solidFill>
                <a:schemeClr val="dk1"/>
              </a:solidFill>
            </a:endParaRPr>
          </a:p>
          <a:p>
            <a:pPr marL="0" lvl="0" indent="0" algn="just" rtl="0">
              <a:spcBef>
                <a:spcPts val="0"/>
              </a:spcBef>
              <a:spcAft>
                <a:spcPts val="0"/>
              </a:spcAft>
              <a:buClr>
                <a:schemeClr val="dk1"/>
              </a:buClr>
              <a:buSzPts val="1400"/>
              <a:buFont typeface="Arial"/>
              <a:buNone/>
            </a:pPr>
            <a:endParaRPr sz="900">
              <a:solidFill>
                <a:schemeClr val="dk1"/>
              </a:solidFill>
            </a:endParaRPr>
          </a:p>
          <a:p>
            <a:pPr marL="0" lvl="0" indent="0" algn="just" rtl="0">
              <a:spcBef>
                <a:spcPts val="0"/>
              </a:spcBef>
              <a:spcAft>
                <a:spcPts val="0"/>
              </a:spcAft>
              <a:buClr>
                <a:schemeClr val="dk1"/>
              </a:buClr>
              <a:buSzPts val="1400"/>
              <a:buFont typeface="Arial"/>
              <a:buNone/>
            </a:pPr>
            <a:r>
              <a:rPr lang="en" sz="900">
                <a:solidFill>
                  <a:schemeClr val="dk1"/>
                </a:solidFill>
              </a:rPr>
              <a:t>Finally, many colleges, like community colleges offer </a:t>
            </a:r>
            <a:r>
              <a:rPr lang="en" sz="900" b="1">
                <a:solidFill>
                  <a:schemeClr val="dk1"/>
                </a:solidFill>
              </a:rPr>
              <a:t>rolling admissions</a:t>
            </a:r>
            <a:r>
              <a:rPr lang="en" sz="900">
                <a:solidFill>
                  <a:schemeClr val="dk1"/>
                </a:solidFill>
              </a:rPr>
              <a:t>, where applications are accepted without any specific deadlines—these spots may fill quickly and are first come first serve. Plan to apply early.  </a:t>
            </a:r>
            <a:endParaRPr sz="900">
              <a:solidFill>
                <a:schemeClr val="dk1"/>
              </a:solidFill>
            </a:endParaRPr>
          </a:p>
          <a:p>
            <a:pPr marL="0" lvl="0" indent="0" algn="just" rtl="0">
              <a:lnSpc>
                <a:spcPct val="90000"/>
              </a:lnSpc>
              <a:spcBef>
                <a:spcPts val="0"/>
              </a:spcBef>
              <a:spcAft>
                <a:spcPts val="0"/>
              </a:spcAft>
              <a:buClr>
                <a:schemeClr val="dk1"/>
              </a:buClr>
              <a:buSzPts val="1400"/>
              <a:buFont typeface="Arial"/>
              <a:buNone/>
            </a:pPr>
            <a:endParaRPr/>
          </a:p>
        </p:txBody>
      </p:sp>
      <p:sp>
        <p:nvSpPr>
          <p:cNvPr id="187" name="Google Shape;187;g2f76bbaa150_0_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f76bbaa15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800"/>
              <a:buFont typeface="Arial"/>
              <a:buNone/>
            </a:pPr>
            <a:r>
              <a:rPr lang="en" sz="900">
                <a:solidFill>
                  <a:schemeClr val="dk1"/>
                </a:solidFill>
              </a:rPr>
              <a:t>Before you finalize your college list in Scoir, you will want to use the college research tools to figure out the GPA and SAT score requirements of each college you are considering. </a:t>
            </a:r>
            <a:endParaRPr sz="900">
              <a:solidFill>
                <a:schemeClr val="dk1"/>
              </a:solidFill>
            </a:endParaRPr>
          </a:p>
          <a:p>
            <a:pPr marL="0" lvl="0" indent="0" algn="just" rtl="0">
              <a:spcBef>
                <a:spcPts val="0"/>
              </a:spcBef>
              <a:spcAft>
                <a:spcPts val="0"/>
              </a:spcAft>
              <a:buClr>
                <a:schemeClr val="dk1"/>
              </a:buClr>
              <a:buSzPts val="1800"/>
              <a:buFont typeface="Arial"/>
              <a:buNone/>
            </a:pPr>
            <a:endParaRPr sz="900">
              <a:solidFill>
                <a:schemeClr val="dk1"/>
              </a:solidFill>
            </a:endParaRPr>
          </a:p>
          <a:p>
            <a:pPr marL="0" lvl="0" indent="0" algn="just" rtl="0">
              <a:spcBef>
                <a:spcPts val="0"/>
              </a:spcBef>
              <a:spcAft>
                <a:spcPts val="0"/>
              </a:spcAft>
              <a:buClr>
                <a:schemeClr val="dk1"/>
              </a:buClr>
              <a:buSzPts val="1800"/>
              <a:buFont typeface="Arial"/>
              <a:buNone/>
            </a:pPr>
            <a:r>
              <a:rPr lang="en" sz="900">
                <a:solidFill>
                  <a:schemeClr val="dk1"/>
                </a:solidFill>
              </a:rPr>
              <a:t>Scattergrams with real LHS student data are available to you to give you a better idea of how your GPA/SATs compare. This will help you to narrow down your choices and create a balanced college list.  We will review this further during individual guidance meetings, as well as in drop-in sessions to the College &amp; Career Center.</a:t>
            </a:r>
            <a:endParaRPr sz="900">
              <a:solidFill>
                <a:schemeClr val="dk1"/>
              </a:solidFill>
            </a:endParaRPr>
          </a:p>
          <a:p>
            <a:pPr marL="0" lvl="0" indent="0" algn="just" rtl="0">
              <a:spcBef>
                <a:spcPts val="0"/>
              </a:spcBef>
              <a:spcAft>
                <a:spcPts val="0"/>
              </a:spcAft>
              <a:buClr>
                <a:schemeClr val="dk1"/>
              </a:buClr>
              <a:buSzPts val="1800"/>
              <a:buFont typeface="Arial"/>
              <a:buNone/>
            </a:pPr>
            <a:endParaRPr sz="900">
              <a:solidFill>
                <a:schemeClr val="dk1"/>
              </a:solidFill>
            </a:endParaRPr>
          </a:p>
          <a:p>
            <a:pPr marL="0" lvl="0" indent="0" algn="just" rtl="0">
              <a:spcBef>
                <a:spcPts val="0"/>
              </a:spcBef>
              <a:spcAft>
                <a:spcPts val="0"/>
              </a:spcAft>
              <a:buClr>
                <a:schemeClr val="dk1"/>
              </a:buClr>
              <a:buSzPts val="1800"/>
              <a:buFont typeface="Arial"/>
              <a:buNone/>
            </a:pPr>
            <a:r>
              <a:rPr lang="en" sz="900">
                <a:solidFill>
                  <a:schemeClr val="dk1"/>
                </a:solidFill>
              </a:rPr>
              <a:t>For those of you considering a 4 year college, it is important to include both public and private colleges on your list, even if the college is really expensive with their published tuitions. This may increase your chance of admission and financial aid opportunities, including alternative admission programs. A strong college list will include several schools from the reach, target, and likely categories depending on your overall GPA/SAT’s. </a:t>
            </a:r>
            <a:endParaRPr sz="900">
              <a:solidFill>
                <a:schemeClr val="dk1"/>
              </a:solidFill>
            </a:endParaRPr>
          </a:p>
          <a:p>
            <a:pPr marL="0" lvl="0" indent="0" algn="just" rtl="0">
              <a:spcBef>
                <a:spcPts val="0"/>
              </a:spcBef>
              <a:spcAft>
                <a:spcPts val="0"/>
              </a:spcAft>
              <a:buClr>
                <a:schemeClr val="dk1"/>
              </a:buClr>
              <a:buSzPts val="1800"/>
              <a:buFont typeface="Arial"/>
              <a:buNone/>
            </a:pPr>
            <a:endParaRPr sz="900">
              <a:solidFill>
                <a:schemeClr val="dk1"/>
              </a:solidFill>
            </a:endParaRPr>
          </a:p>
          <a:p>
            <a:pPr marL="0" lvl="0" indent="0" algn="just" rtl="0">
              <a:spcBef>
                <a:spcPts val="0"/>
              </a:spcBef>
              <a:spcAft>
                <a:spcPts val="0"/>
              </a:spcAft>
              <a:buClr>
                <a:schemeClr val="dk1"/>
              </a:buClr>
              <a:buSzPts val="1800"/>
              <a:buFont typeface="Arial"/>
              <a:buNone/>
            </a:pPr>
            <a:r>
              <a:rPr lang="en" sz="900">
                <a:solidFill>
                  <a:schemeClr val="dk1"/>
                </a:solidFill>
              </a:rPr>
              <a:t>Reach schools are those that you may not get into because you fall at or just below their averages.  These schools are often highly competitive.  These are your dream schools, and we encourage you to apply to them; however, you will need to include target and safety schools on your college list as well.  You can always search your college and “freshman class profile” to see what their average accepted GPA / Rank is.</a:t>
            </a:r>
            <a:endParaRPr sz="900">
              <a:solidFill>
                <a:schemeClr val="dk1"/>
              </a:solidFill>
            </a:endParaRPr>
          </a:p>
          <a:p>
            <a:pPr marL="0" lvl="0" indent="0" algn="just" rtl="0">
              <a:spcBef>
                <a:spcPts val="0"/>
              </a:spcBef>
              <a:spcAft>
                <a:spcPts val="0"/>
              </a:spcAft>
              <a:buClr>
                <a:schemeClr val="dk1"/>
              </a:buClr>
              <a:buSzPts val="1800"/>
              <a:buFont typeface="Arial"/>
              <a:buNone/>
            </a:pPr>
            <a:endParaRPr sz="900">
              <a:solidFill>
                <a:schemeClr val="dk1"/>
              </a:solidFill>
            </a:endParaRPr>
          </a:p>
          <a:p>
            <a:pPr marL="0" lvl="0" indent="0" algn="just" rtl="0">
              <a:spcBef>
                <a:spcPts val="0"/>
              </a:spcBef>
              <a:spcAft>
                <a:spcPts val="0"/>
              </a:spcAft>
              <a:buClr>
                <a:schemeClr val="dk1"/>
              </a:buClr>
              <a:buSzPts val="1800"/>
              <a:buFont typeface="Arial"/>
              <a:buNone/>
            </a:pPr>
            <a:r>
              <a:rPr lang="en" sz="900">
                <a:solidFill>
                  <a:schemeClr val="dk1"/>
                </a:solidFill>
              </a:rPr>
              <a:t>Target schools will include those colleges that you meet the averages and are slightly competitive.  </a:t>
            </a:r>
            <a:endParaRPr sz="900">
              <a:solidFill>
                <a:schemeClr val="dk1"/>
              </a:solidFill>
            </a:endParaRPr>
          </a:p>
          <a:p>
            <a:pPr marL="0" lvl="0" indent="0" algn="just" rtl="0">
              <a:spcBef>
                <a:spcPts val="0"/>
              </a:spcBef>
              <a:spcAft>
                <a:spcPts val="0"/>
              </a:spcAft>
              <a:buClr>
                <a:schemeClr val="dk1"/>
              </a:buClr>
              <a:buSzPts val="1800"/>
              <a:buFont typeface="Arial"/>
              <a:buNone/>
            </a:pPr>
            <a:endParaRPr sz="900">
              <a:solidFill>
                <a:schemeClr val="dk1"/>
              </a:solidFill>
            </a:endParaRPr>
          </a:p>
          <a:p>
            <a:pPr marL="0" lvl="0" indent="0" algn="just" rtl="0">
              <a:spcBef>
                <a:spcPts val="0"/>
              </a:spcBef>
              <a:spcAft>
                <a:spcPts val="0"/>
              </a:spcAft>
              <a:buClr>
                <a:schemeClr val="dk1"/>
              </a:buClr>
              <a:buSzPts val="1800"/>
              <a:buFont typeface="Arial"/>
              <a:buNone/>
            </a:pPr>
            <a:r>
              <a:rPr lang="en" sz="900">
                <a:solidFill>
                  <a:schemeClr val="dk1"/>
                </a:solidFill>
              </a:rPr>
              <a:t>Likely/safety schools are those that you are at or above the averages for GPAs and SATs.  These schools are less competitive and have a higher chance of acceptance (70% or higher). </a:t>
            </a:r>
            <a:endParaRPr sz="900">
              <a:solidFill>
                <a:schemeClr val="dk1"/>
              </a:solidFill>
            </a:endParaRPr>
          </a:p>
          <a:p>
            <a:pPr marL="0" lvl="0" indent="0" algn="just" rtl="0">
              <a:spcBef>
                <a:spcPts val="0"/>
              </a:spcBef>
              <a:spcAft>
                <a:spcPts val="0"/>
              </a:spcAft>
              <a:buClr>
                <a:schemeClr val="dk1"/>
              </a:buClr>
              <a:buSzPts val="1800"/>
              <a:buFont typeface="Arial"/>
              <a:buNone/>
            </a:pPr>
            <a:endParaRPr sz="900">
              <a:solidFill>
                <a:schemeClr val="dk1"/>
              </a:solidFill>
            </a:endParaRPr>
          </a:p>
          <a:p>
            <a:pPr marL="0" lvl="0" indent="0" algn="just" rtl="0">
              <a:spcBef>
                <a:spcPts val="0"/>
              </a:spcBef>
              <a:spcAft>
                <a:spcPts val="0"/>
              </a:spcAft>
              <a:buClr>
                <a:schemeClr val="dk1"/>
              </a:buClr>
              <a:buSzPts val="1800"/>
              <a:buFont typeface="Arial"/>
              <a:buNone/>
            </a:pPr>
            <a:r>
              <a:rPr lang="en" sz="900">
                <a:solidFill>
                  <a:schemeClr val="dk1"/>
                </a:solidFill>
              </a:rPr>
              <a:t>Average college lists range from 6-12 colleges and you want to make sure you have several colleges in each category - reach, target/match, safety/likely.  Fee waivers are available for students who receive free/reduced lunch or available online from the specific college. </a:t>
            </a:r>
            <a:endParaRPr sz="900">
              <a:solidFill>
                <a:schemeClr val="dk1"/>
              </a:solidFill>
            </a:endParaRPr>
          </a:p>
          <a:p>
            <a:pPr marL="0" lvl="0" indent="0" algn="just" rtl="0">
              <a:spcBef>
                <a:spcPts val="0"/>
              </a:spcBef>
              <a:spcAft>
                <a:spcPts val="0"/>
              </a:spcAft>
              <a:buClr>
                <a:schemeClr val="dk1"/>
              </a:buClr>
              <a:buSzPts val="1800"/>
              <a:buFont typeface="Arial"/>
              <a:buNone/>
            </a:pPr>
            <a:endParaRPr sz="900">
              <a:solidFill>
                <a:schemeClr val="dk1"/>
              </a:solidFill>
            </a:endParaRPr>
          </a:p>
          <a:p>
            <a:pPr marL="0" lvl="0" indent="0" algn="just" rtl="0">
              <a:spcBef>
                <a:spcPts val="0"/>
              </a:spcBef>
              <a:spcAft>
                <a:spcPts val="0"/>
              </a:spcAft>
              <a:buClr>
                <a:schemeClr val="dk1"/>
              </a:buClr>
              <a:buSzPts val="1800"/>
              <a:buFont typeface="Arial"/>
              <a:buNone/>
            </a:pPr>
            <a:r>
              <a:rPr lang="en" sz="900">
                <a:solidFill>
                  <a:schemeClr val="dk1"/>
                </a:solidFill>
              </a:rPr>
              <a:t>For students who are considering a 2 year community college, we would encourage you to research schools within easy driving distance that offer your major &amp; decide which school works best for you. Consider 2-3 options to include.</a:t>
            </a:r>
            <a:endParaRPr sz="1700">
              <a:solidFill>
                <a:schemeClr val="dk1"/>
              </a:solidFill>
            </a:endParaRPr>
          </a:p>
          <a:p>
            <a:pPr marL="0" lvl="0" indent="0" algn="just" rtl="0">
              <a:spcBef>
                <a:spcPts val="0"/>
              </a:spcBef>
              <a:spcAft>
                <a:spcPts val="0"/>
              </a:spcAft>
              <a:buClr>
                <a:schemeClr val="dk1"/>
              </a:buClr>
              <a:buSzPts val="1400"/>
              <a:buFont typeface="Arial"/>
              <a:buNone/>
            </a:pPr>
            <a:endParaRPr sz="900">
              <a:solidFill>
                <a:schemeClr val="dk1"/>
              </a:solidFill>
            </a:endParaRPr>
          </a:p>
          <a:p>
            <a:pPr marL="0" lvl="0" indent="0" algn="just" rtl="0">
              <a:lnSpc>
                <a:spcPct val="90000"/>
              </a:lnSpc>
              <a:spcBef>
                <a:spcPts val="0"/>
              </a:spcBef>
              <a:spcAft>
                <a:spcPts val="0"/>
              </a:spcAft>
              <a:buClr>
                <a:schemeClr val="dk1"/>
              </a:buClr>
              <a:buSzPts val="1400"/>
              <a:buFont typeface="Arial"/>
              <a:buNone/>
            </a:pPr>
            <a:endParaRPr/>
          </a:p>
        </p:txBody>
      </p:sp>
      <p:sp>
        <p:nvSpPr>
          <p:cNvPr id="194" name="Google Shape;194;g2f76bbaa150_0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024076e6d7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endParaRPr>
              <a:solidFill>
                <a:schemeClr val="dk1"/>
              </a:solidFill>
            </a:endParaRPr>
          </a:p>
          <a:p>
            <a:pPr marL="0" lvl="0" indent="0" algn="just" rtl="0">
              <a:spcBef>
                <a:spcPts val="0"/>
              </a:spcBef>
              <a:spcAft>
                <a:spcPts val="0"/>
              </a:spcAft>
              <a:buNone/>
            </a:pPr>
            <a:endParaRPr>
              <a:solidFill>
                <a:schemeClr val="dk1"/>
              </a:solidFill>
            </a:endParaRPr>
          </a:p>
          <a:p>
            <a:pPr marL="0" lvl="0" indent="0" algn="just" rtl="0">
              <a:spcBef>
                <a:spcPts val="0"/>
              </a:spcBef>
              <a:spcAft>
                <a:spcPts val="0"/>
              </a:spcAft>
              <a:buNone/>
            </a:pPr>
            <a:endParaRPr/>
          </a:p>
        </p:txBody>
      </p:sp>
      <p:sp>
        <p:nvSpPr>
          <p:cNvPr id="205" name="Google Shape;205;g3024076e6d7_0_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f76bbaa150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a:solidFill>
                  <a:schemeClr val="dk1"/>
                </a:solidFill>
              </a:rPr>
              <a:t>These are the important pieces of information and documentation that you will need to complete your applications. </a:t>
            </a:r>
            <a:endParaRPr>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You need to complete the Common Application or specific school applications, and write an essay. </a:t>
            </a:r>
            <a:endParaRPr>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You will request your transcript through Scoir.</a:t>
            </a:r>
            <a:endParaRPr>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You also need to ask for teacher letters of recommendation - in person, then request on Scoir.</a:t>
            </a:r>
            <a:endParaRPr>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While many schools are going test optional, some still require you take the SAT or ACT. Please look at each school individually to see what they require. Lastly, if you are an athlete planning to participate in D1 or D2 sports, you must register with the NCAA. </a:t>
            </a:r>
            <a:endParaRPr sz="1700">
              <a:solidFill>
                <a:schemeClr val="dk1"/>
              </a:solidFill>
            </a:endParaRPr>
          </a:p>
          <a:p>
            <a:pPr marL="0" lvl="0" indent="0" algn="just" rtl="0">
              <a:spcBef>
                <a:spcPts val="0"/>
              </a:spcBef>
              <a:spcAft>
                <a:spcPts val="0"/>
              </a:spcAft>
              <a:buClr>
                <a:schemeClr val="dk1"/>
              </a:buClr>
              <a:buSzPts val="1400"/>
              <a:buFont typeface="Arial"/>
              <a:buNone/>
            </a:pPr>
            <a:endParaRPr sz="900">
              <a:solidFill>
                <a:schemeClr val="dk1"/>
              </a:solidFill>
            </a:endParaRPr>
          </a:p>
          <a:p>
            <a:pPr marL="0" lvl="0" indent="0" algn="just" rtl="0">
              <a:lnSpc>
                <a:spcPct val="90000"/>
              </a:lnSpc>
              <a:spcBef>
                <a:spcPts val="0"/>
              </a:spcBef>
              <a:spcAft>
                <a:spcPts val="0"/>
              </a:spcAft>
              <a:buClr>
                <a:schemeClr val="dk1"/>
              </a:buClr>
              <a:buSzPts val="1400"/>
              <a:buFont typeface="Arial"/>
              <a:buNone/>
            </a:pPr>
            <a:endParaRPr/>
          </a:p>
        </p:txBody>
      </p:sp>
      <p:sp>
        <p:nvSpPr>
          <p:cNvPr id="210" name="Google Shape;210;g2f76bbaa150_0_6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f7306a5c3f_2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solidFill>
                  <a:schemeClr val="dk1"/>
                </a:solidFill>
              </a:rPr>
              <a:t>Welcome/Introduction</a:t>
            </a:r>
            <a:endParaRPr sz="18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Clr>
                <a:schemeClr val="dk1"/>
              </a:buClr>
              <a:buSzPts val="1100"/>
              <a:buFont typeface="Arial"/>
              <a:buNone/>
            </a:pPr>
            <a:r>
              <a:rPr lang="en" sz="1800">
                <a:solidFill>
                  <a:schemeClr val="dk1"/>
                </a:solidFill>
              </a:rPr>
              <a:t>The focus of this presentation is on the college application process because of how rigorous and time-consuming the process is, as compared to other post-secondary options.</a:t>
            </a:r>
            <a:endParaRPr sz="18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Clr>
                <a:schemeClr val="dk1"/>
              </a:buClr>
              <a:buSzPts val="1100"/>
              <a:buFont typeface="Arial"/>
              <a:buNone/>
            </a:pPr>
            <a:r>
              <a:rPr lang="en" sz="1800">
                <a:solidFill>
                  <a:schemeClr val="dk1"/>
                </a:solidFill>
              </a:rPr>
              <a:t>Counselors are here to support all college and career planning opportunities and there will be many opportunities and events to hear about other paths. We will touch upon other options later in the presentation. It is also important students discuss their individual plan with their school counselor.</a:t>
            </a:r>
            <a:endParaRPr/>
          </a:p>
        </p:txBody>
      </p:sp>
      <p:sp>
        <p:nvSpPr>
          <p:cNvPr id="63" name="Google Shape;63;g2f7306a5c3f_2_16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f76bbaa150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Common Application is one application that you can use for over 1000 schools. If you are apply to two or more colleges that accept Common Application, this application will make the process easier.   </a:t>
            </a:r>
            <a:endParaRPr/>
          </a:p>
        </p:txBody>
      </p:sp>
      <p:sp>
        <p:nvSpPr>
          <p:cNvPr id="217" name="Google Shape;217;g2f76bbaa150_0_8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f76bbaa150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f76bbaa150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f76bbaa150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800"/>
              <a:buFont typeface="Arial"/>
              <a:buNone/>
            </a:pPr>
            <a:r>
              <a:rPr lang="en" sz="1000">
                <a:solidFill>
                  <a:schemeClr val="dk1"/>
                </a:solidFill>
              </a:rPr>
              <a:t>Once you feel confident about your final college list, you will need to request your transcripts from your counselor through Scoir for any 2 or 4 year college you plan to apply to.  </a:t>
            </a:r>
            <a:endParaRPr sz="1000">
              <a:solidFill>
                <a:schemeClr val="dk1"/>
              </a:solidFill>
            </a:endParaRPr>
          </a:p>
          <a:p>
            <a:pPr marL="0" lvl="0" indent="0" algn="just" rtl="0">
              <a:spcBef>
                <a:spcPts val="0"/>
              </a:spcBef>
              <a:spcAft>
                <a:spcPts val="0"/>
              </a:spcAft>
              <a:buClr>
                <a:schemeClr val="dk1"/>
              </a:buClr>
              <a:buSzPts val="1800"/>
              <a:buFont typeface="Arial"/>
              <a:buNone/>
            </a:pPr>
            <a:endParaRPr sz="1000">
              <a:solidFill>
                <a:schemeClr val="dk1"/>
              </a:solidFill>
            </a:endParaRPr>
          </a:p>
          <a:p>
            <a:pPr marL="0" lvl="0" indent="0" algn="just" rtl="0">
              <a:spcBef>
                <a:spcPts val="0"/>
              </a:spcBef>
              <a:spcAft>
                <a:spcPts val="0"/>
              </a:spcAft>
              <a:buClr>
                <a:schemeClr val="dk1"/>
              </a:buClr>
              <a:buSzPts val="1800"/>
              <a:buFont typeface="Arial"/>
              <a:buNone/>
            </a:pPr>
            <a:r>
              <a:rPr lang="en" sz="1000">
                <a:solidFill>
                  <a:schemeClr val="dk1"/>
                </a:solidFill>
              </a:rPr>
              <a:t>Your transcript is the most important part of your application.  It is your complete academic record throughout high school - every class you took, the level, and your final grade in each class.</a:t>
            </a:r>
            <a:endParaRPr sz="1000">
              <a:solidFill>
                <a:schemeClr val="dk1"/>
              </a:solidFill>
            </a:endParaRPr>
          </a:p>
          <a:p>
            <a:pPr marL="0" lvl="0" indent="0" algn="just" rtl="0">
              <a:spcBef>
                <a:spcPts val="0"/>
              </a:spcBef>
              <a:spcAft>
                <a:spcPts val="0"/>
              </a:spcAft>
              <a:buClr>
                <a:schemeClr val="dk1"/>
              </a:buClr>
              <a:buSzPts val="1800"/>
              <a:buFont typeface="Arial"/>
              <a:buNone/>
            </a:pPr>
            <a:endParaRPr sz="1000">
              <a:solidFill>
                <a:schemeClr val="dk1"/>
              </a:solidFill>
            </a:endParaRPr>
          </a:p>
          <a:p>
            <a:pPr marL="0" lvl="0" indent="0" algn="just" rtl="0">
              <a:spcBef>
                <a:spcPts val="0"/>
              </a:spcBef>
              <a:spcAft>
                <a:spcPts val="0"/>
              </a:spcAft>
              <a:buClr>
                <a:schemeClr val="dk1"/>
              </a:buClr>
              <a:buSzPts val="1800"/>
              <a:buFont typeface="Arial"/>
              <a:buNone/>
            </a:pPr>
            <a:r>
              <a:rPr lang="en" sz="1000">
                <a:solidFill>
                  <a:schemeClr val="dk1"/>
                </a:solidFill>
              </a:rPr>
              <a:t>After you request a transcript through Scoir, your counselor will then be able to submit your initial transcripts electronically through Scoir to the college or mail the transcript on your behalf if the college does not accept an electronic version. Counselors will automatically send the midterm transcripts when they are ready and a final transcript to the college you plan to attend. </a:t>
            </a:r>
            <a:endParaRPr sz="1000">
              <a:solidFill>
                <a:schemeClr val="dk1"/>
              </a:solidFill>
            </a:endParaRPr>
          </a:p>
          <a:p>
            <a:pPr marL="0" lvl="0" indent="0" algn="just" rtl="0">
              <a:spcBef>
                <a:spcPts val="0"/>
              </a:spcBef>
              <a:spcAft>
                <a:spcPts val="0"/>
              </a:spcAft>
              <a:buClr>
                <a:schemeClr val="dk1"/>
              </a:buClr>
              <a:buSzPts val="1800"/>
              <a:buFont typeface="Arial"/>
              <a:buNone/>
            </a:pPr>
            <a:endParaRPr sz="1000">
              <a:solidFill>
                <a:schemeClr val="dk1"/>
              </a:solidFill>
            </a:endParaRPr>
          </a:p>
          <a:p>
            <a:pPr marL="0" lvl="0" indent="0" algn="just" rtl="0">
              <a:spcBef>
                <a:spcPts val="0"/>
              </a:spcBef>
              <a:spcAft>
                <a:spcPts val="0"/>
              </a:spcAft>
              <a:buClr>
                <a:schemeClr val="dk1"/>
              </a:buClr>
              <a:buSzPts val="1800"/>
              <a:buFont typeface="Arial"/>
              <a:buNone/>
            </a:pPr>
            <a:endParaRPr/>
          </a:p>
        </p:txBody>
      </p:sp>
      <p:sp>
        <p:nvSpPr>
          <p:cNvPr id="233" name="Google Shape;233;g2f76bbaa150_0_7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f76bbaa15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800"/>
              <a:buFont typeface="Arial"/>
              <a:buNone/>
            </a:pPr>
            <a:r>
              <a:rPr lang="en" sz="1200">
                <a:solidFill>
                  <a:schemeClr val="dk1"/>
                </a:solidFill>
              </a:rPr>
              <a:t>Please ask your teacher in person first, make sure you give them plenty of notice, and if they agree to write your letter, make sure you send them a request through Scoir so that they can upload your recommendation to Scoir.  </a:t>
            </a:r>
            <a:endParaRPr/>
          </a:p>
        </p:txBody>
      </p:sp>
      <p:sp>
        <p:nvSpPr>
          <p:cNvPr id="240" name="Google Shape;240;g2f76bbaa150_0_8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f76bbaa150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000">
                <a:solidFill>
                  <a:schemeClr val="dk1"/>
                </a:solidFill>
              </a:rPr>
              <a:t>As mentioned earlier, some schools require that you take the SAT, ACT tests. Please check your individual schools to see if they are test optional or if they require one or more of these tests. You sign up for the the SAT through CollegeBoard. Drop by The College and Career Center or GearUp/Trio if you need help signing up. </a:t>
            </a:r>
            <a:endParaRPr sz="1000">
              <a:solidFill>
                <a:schemeClr val="dk1"/>
              </a:solidFill>
            </a:endParaRPr>
          </a:p>
          <a:p>
            <a:pPr marL="0" lvl="0" indent="0" algn="l" rtl="0">
              <a:spcBef>
                <a:spcPts val="0"/>
              </a:spcBef>
              <a:spcAft>
                <a:spcPts val="0"/>
              </a:spcAft>
              <a:buClr>
                <a:schemeClr val="dk1"/>
              </a:buClr>
              <a:buSzPts val="1400"/>
              <a:buFont typeface="Arial"/>
              <a:buNone/>
            </a:pPr>
            <a:endParaRPr sz="1000">
              <a:solidFill>
                <a:schemeClr val="dk1"/>
              </a:solidFill>
            </a:endParaRPr>
          </a:p>
          <a:p>
            <a:pPr marL="0" lvl="0" indent="0" algn="l" rtl="0">
              <a:spcBef>
                <a:spcPts val="0"/>
              </a:spcBef>
              <a:spcAft>
                <a:spcPts val="0"/>
              </a:spcAft>
              <a:buClr>
                <a:schemeClr val="dk1"/>
              </a:buClr>
              <a:buSzPts val="1400"/>
              <a:buFont typeface="Arial"/>
              <a:buNone/>
            </a:pPr>
            <a:r>
              <a:rPr lang="en" sz="1000">
                <a:solidFill>
                  <a:schemeClr val="dk1"/>
                </a:solidFill>
              </a:rPr>
              <a:t>Remember - you need to send your scores to college directly from CollegeBoard, they do not get sent through Lowell High School. </a:t>
            </a:r>
            <a:endParaRPr/>
          </a:p>
        </p:txBody>
      </p:sp>
      <p:sp>
        <p:nvSpPr>
          <p:cNvPr id="247" name="Google Shape;247;g2f76bbaa150_0_9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7a59ae994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50"/>
              </a:spcBef>
              <a:spcAft>
                <a:spcPts val="0"/>
              </a:spcAft>
              <a:buClr>
                <a:schemeClr val="dk1"/>
              </a:buClr>
              <a:buSzPts val="1100"/>
              <a:buFont typeface="Arial"/>
              <a:buNone/>
            </a:pPr>
            <a:r>
              <a:rPr lang="en" sz="1300" i="1">
                <a:solidFill>
                  <a:schemeClr val="dk1"/>
                </a:solidFill>
                <a:latin typeface="Century Gothic"/>
                <a:ea typeface="Century Gothic"/>
                <a:cs typeface="Century Gothic"/>
                <a:sym typeface="Century Gothic"/>
              </a:rPr>
              <a:t>Fee Waivers are available for eligible students. Students should speak with their guidance counselors or College &amp; Career Center Counselors.</a:t>
            </a:r>
            <a:endParaRPr sz="600"/>
          </a:p>
        </p:txBody>
      </p:sp>
      <p:sp>
        <p:nvSpPr>
          <p:cNvPr id="254" name="Google Shape;254;g37a59ae9947_0_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f76bbaa150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solidFill>
                  <a:schemeClr val="dk1"/>
                </a:solidFill>
              </a:rPr>
              <a:t>Many, but not all, schools are test-optional. </a:t>
            </a:r>
            <a:endParaRPr sz="18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Clr>
                <a:schemeClr val="dk1"/>
              </a:buClr>
              <a:buSzPts val="1100"/>
              <a:buFont typeface="Arial"/>
              <a:buNone/>
            </a:pPr>
            <a:r>
              <a:rPr lang="en" sz="1800">
                <a:solidFill>
                  <a:schemeClr val="dk1"/>
                </a:solidFill>
              </a:rPr>
              <a:t>The best place you can research what schools are test-optional, what test-optional means for that school, whether or not your student should submit their scores, etc., is </a:t>
            </a:r>
            <a:r>
              <a:rPr lang="en" sz="1800" b="1" i="1">
                <a:solidFill>
                  <a:schemeClr val="dk1"/>
                </a:solidFill>
              </a:rPr>
              <a:t>directly on the college/university website.</a:t>
            </a:r>
            <a:r>
              <a:rPr lang="en" sz="1800">
                <a:solidFill>
                  <a:schemeClr val="dk1"/>
                </a:solidFill>
              </a:rPr>
              <a:t> </a:t>
            </a:r>
            <a:endParaRPr sz="18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Clr>
                <a:schemeClr val="dk1"/>
              </a:buClr>
              <a:buSzPts val="1100"/>
              <a:buFont typeface="Arial"/>
              <a:buNone/>
            </a:pPr>
            <a:r>
              <a:rPr lang="en" sz="1800">
                <a:solidFill>
                  <a:schemeClr val="dk1"/>
                </a:solidFill>
              </a:rPr>
              <a:t>It is important to do your research on each college and determine whether or not you will submit SAT scores.</a:t>
            </a:r>
            <a:endParaRPr sz="18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Clr>
                <a:schemeClr val="dk1"/>
              </a:buClr>
              <a:buSzPts val="1100"/>
              <a:buFont typeface="Arial"/>
              <a:buNone/>
            </a:pPr>
            <a:r>
              <a:rPr lang="en" sz="1800">
                <a:solidFill>
                  <a:schemeClr val="dk1"/>
                </a:solidFill>
              </a:rPr>
              <a:t>Some schools, like MIT and Georgetown, </a:t>
            </a:r>
            <a:r>
              <a:rPr lang="en" sz="1800" b="1">
                <a:solidFill>
                  <a:schemeClr val="dk1"/>
                </a:solidFill>
              </a:rPr>
              <a:t>require</a:t>
            </a:r>
            <a:r>
              <a:rPr lang="en" sz="1800">
                <a:solidFill>
                  <a:schemeClr val="dk1"/>
                </a:solidFill>
              </a:rPr>
              <a:t> SATs; some specific programs at otherwise test-optional schools, require SATs. You need to do your research for the test policies at the schools you are applying to.</a:t>
            </a:r>
            <a:endParaRPr sz="1800">
              <a:solidFill>
                <a:schemeClr val="dk1"/>
              </a:solidFill>
            </a:endParaRPr>
          </a:p>
          <a:p>
            <a:pPr marL="0" lvl="0" indent="0" algn="just" rtl="0">
              <a:spcBef>
                <a:spcPts val="0"/>
              </a:spcBef>
              <a:spcAft>
                <a:spcPts val="0"/>
              </a:spcAft>
              <a:buClr>
                <a:schemeClr val="dk1"/>
              </a:buClr>
              <a:buSzPts val="1800"/>
              <a:buFont typeface="Arial"/>
              <a:buNone/>
            </a:pPr>
            <a:endParaRPr/>
          </a:p>
        </p:txBody>
      </p:sp>
      <p:sp>
        <p:nvSpPr>
          <p:cNvPr id="264" name="Google Shape;264;g2f76bbaa150_0_1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f76bbaa150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90000"/>
              </a:lnSpc>
              <a:spcBef>
                <a:spcPts val="0"/>
              </a:spcBef>
              <a:spcAft>
                <a:spcPts val="0"/>
              </a:spcAft>
              <a:buClr>
                <a:schemeClr val="dk1"/>
              </a:buClr>
              <a:buSzPts val="1400"/>
              <a:buFont typeface="Arial"/>
              <a:buNone/>
            </a:pPr>
            <a:endParaRPr/>
          </a:p>
        </p:txBody>
      </p:sp>
      <p:sp>
        <p:nvSpPr>
          <p:cNvPr id="271" name="Google Shape;271;g2f76bbaa150_0_5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f76bbaa150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a:solidFill>
                  <a:schemeClr val="dk1"/>
                </a:solidFill>
              </a:rPr>
              <a:t>Scoir is the primary tool students use to search for colleges. It is also where your teachers will submit letters of recommendation and your counselor will submit your transcript. So it’s important that students familiarize themselves with Scoir.</a:t>
            </a:r>
            <a:endParaRPr>
              <a:solidFill>
                <a:schemeClr val="dk1"/>
              </a:solidFill>
            </a:endParaRPr>
          </a:p>
          <a:p>
            <a:pPr marL="0" lvl="0" indent="0" algn="just" rtl="0">
              <a:spcBef>
                <a:spcPts val="0"/>
              </a:spcBef>
              <a:spcAft>
                <a:spcPts val="0"/>
              </a:spcAft>
              <a:buNone/>
            </a:pPr>
            <a:endParaRPr>
              <a:solidFill>
                <a:schemeClr val="dk1"/>
              </a:solidFill>
            </a:endParaRPr>
          </a:p>
          <a:p>
            <a:pPr marL="0" lvl="0" indent="0" algn="just" rtl="0">
              <a:spcBef>
                <a:spcPts val="0"/>
              </a:spcBef>
              <a:spcAft>
                <a:spcPts val="0"/>
              </a:spcAft>
              <a:buNone/>
            </a:pPr>
            <a:endParaRPr/>
          </a:p>
        </p:txBody>
      </p:sp>
      <p:sp>
        <p:nvSpPr>
          <p:cNvPr id="278" name="Google Shape;278;g2f76bbaa150_0_19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7a59ae9947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90000"/>
              </a:lnSpc>
              <a:spcBef>
                <a:spcPts val="0"/>
              </a:spcBef>
              <a:spcAft>
                <a:spcPts val="0"/>
              </a:spcAft>
              <a:buClr>
                <a:schemeClr val="dk1"/>
              </a:buClr>
              <a:buSzPts val="1400"/>
              <a:buFont typeface="Arial"/>
              <a:buNone/>
            </a:pPr>
            <a:r>
              <a:rPr lang="en"/>
              <a:t>Pronounced: SCORE</a:t>
            </a:r>
            <a:endParaRPr/>
          </a:p>
        </p:txBody>
      </p:sp>
      <p:sp>
        <p:nvSpPr>
          <p:cNvPr id="284" name="Google Shape;284;g37a59ae9947_0_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f7306a5c3f_2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Get to know your school counselor! </a:t>
            </a:r>
            <a:endParaRPr/>
          </a:p>
          <a:p>
            <a:pPr marL="0" lvl="0" indent="0" algn="l" rtl="0">
              <a:spcBef>
                <a:spcPts val="0"/>
              </a:spcBef>
              <a:spcAft>
                <a:spcPts val="0"/>
              </a:spcAft>
              <a:buNone/>
            </a:pPr>
            <a:endParaRPr/>
          </a:p>
          <a:p>
            <a:pPr marL="0" lvl="0" indent="0" algn="l" rtl="0">
              <a:spcBef>
                <a:spcPts val="0"/>
              </a:spcBef>
              <a:spcAft>
                <a:spcPts val="0"/>
              </a:spcAft>
              <a:buNone/>
            </a:pPr>
            <a:r>
              <a:rPr lang="en"/>
              <a:t>You will be having your senior individual meetings with your counselor this fall. </a:t>
            </a:r>
            <a:endParaRPr/>
          </a:p>
        </p:txBody>
      </p:sp>
      <p:sp>
        <p:nvSpPr>
          <p:cNvPr id="75" name="Google Shape;75;g2f7306a5c3f_2_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37a59ae9947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90000"/>
              </a:lnSpc>
              <a:spcBef>
                <a:spcPts val="0"/>
              </a:spcBef>
              <a:spcAft>
                <a:spcPts val="0"/>
              </a:spcAft>
              <a:buClr>
                <a:schemeClr val="dk1"/>
              </a:buClr>
              <a:buSzPts val="1400"/>
              <a:buFont typeface="Arial"/>
              <a:buNone/>
            </a:pPr>
            <a:endParaRPr/>
          </a:p>
        </p:txBody>
      </p:sp>
      <p:sp>
        <p:nvSpPr>
          <p:cNvPr id="292" name="Google Shape;292;g37a59ae9947_0_3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7a59ae994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90000"/>
              </a:lnSpc>
              <a:spcBef>
                <a:spcPts val="0"/>
              </a:spcBef>
              <a:spcAft>
                <a:spcPts val="0"/>
              </a:spcAft>
              <a:buClr>
                <a:schemeClr val="dk1"/>
              </a:buClr>
              <a:buSzPts val="1400"/>
              <a:buFont typeface="Arial"/>
              <a:buNone/>
            </a:pPr>
            <a:endParaRPr/>
          </a:p>
        </p:txBody>
      </p:sp>
      <p:sp>
        <p:nvSpPr>
          <p:cNvPr id="299" name="Google Shape;299;g37a59ae9947_0_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7a59ae9947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sz="1200">
                <a:solidFill>
                  <a:schemeClr val="dk1"/>
                </a:solidFill>
              </a:rPr>
              <a:t>From your dashboard, you can search for colleges by name in the search bar.</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b="1">
                <a:solidFill>
                  <a:srgbClr val="191919"/>
                </a:solidFill>
              </a:rPr>
              <a:t>Search for a college by name: </a:t>
            </a:r>
            <a:r>
              <a:rPr lang="en" sz="1200">
                <a:solidFill>
                  <a:schemeClr val="dk1"/>
                </a:solidFill>
              </a:rPr>
              <a:t>To search for a college by name, you can type the name of the college into the search bar at the top of your Dashboard.</a:t>
            </a:r>
            <a:endParaRPr sz="1200">
              <a:solidFill>
                <a:schemeClr val="dk1"/>
              </a:solidFill>
            </a:endParaRPr>
          </a:p>
          <a:p>
            <a:pPr marL="0" lvl="0" indent="0" algn="just" rtl="0">
              <a:spcBef>
                <a:spcPts val="400"/>
              </a:spcBef>
              <a:spcAft>
                <a:spcPts val="0"/>
              </a:spcAft>
              <a:buClr>
                <a:schemeClr val="dk1"/>
              </a:buClr>
              <a:buSzPts val="1100"/>
              <a:buFont typeface="Arial"/>
              <a:buNone/>
            </a:pPr>
            <a:endParaRPr sz="1200">
              <a:solidFill>
                <a:schemeClr val="dk1"/>
              </a:solidFill>
            </a:endParaRPr>
          </a:p>
          <a:p>
            <a:pPr marL="0" lvl="0" indent="0" algn="just" rtl="0">
              <a:spcBef>
                <a:spcPts val="0"/>
              </a:spcBef>
              <a:spcAft>
                <a:spcPts val="0"/>
              </a:spcAft>
              <a:buClr>
                <a:schemeClr val="dk1"/>
              </a:buClr>
              <a:buSzPts val="1100"/>
              <a:buFont typeface="Arial"/>
              <a:buNone/>
            </a:pPr>
            <a:r>
              <a:rPr lang="en" sz="1200">
                <a:solidFill>
                  <a:schemeClr val="dk1"/>
                </a:solidFill>
              </a:rPr>
              <a:t>We have a lot of upcoming college admission rep visits scheduled for this fall.  You can see the list of upcoming college visits on your Scoir Homepage.  Scoir is where you sign up for the visits.</a:t>
            </a:r>
            <a:endParaRPr sz="1200"/>
          </a:p>
        </p:txBody>
      </p:sp>
      <p:sp>
        <p:nvSpPr>
          <p:cNvPr id="307" name="Google Shape;307;g37a59ae9947_0_4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f76bbaa150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400" b="1">
                <a:solidFill>
                  <a:srgbClr val="191919"/>
                </a:solidFill>
                <a:latin typeface="Helvetica Neue"/>
                <a:ea typeface="Helvetica Neue"/>
                <a:cs typeface="Helvetica Neue"/>
                <a:sym typeface="Helvetica Neue"/>
              </a:rPr>
              <a:t>Search for colleges using filters</a:t>
            </a:r>
            <a:endParaRPr sz="1400" b="1">
              <a:solidFill>
                <a:srgbClr val="191919"/>
              </a:solidFill>
              <a:latin typeface="Helvetica Neue"/>
              <a:ea typeface="Helvetica Neue"/>
              <a:cs typeface="Helvetica Neue"/>
              <a:sym typeface="Helvetica Neue"/>
            </a:endParaRPr>
          </a:p>
          <a:p>
            <a:pPr marL="0" lvl="0" indent="0" algn="l" rtl="0">
              <a:lnSpc>
                <a:spcPct val="144230"/>
              </a:lnSpc>
              <a:spcBef>
                <a:spcPts val="1300"/>
              </a:spcBef>
              <a:spcAft>
                <a:spcPts val="0"/>
              </a:spcAft>
              <a:buNone/>
            </a:pPr>
            <a:r>
              <a:rPr lang="en" sz="1300">
                <a:solidFill>
                  <a:schemeClr val="dk1"/>
                </a:solidFill>
                <a:latin typeface="Helvetica Neue"/>
                <a:ea typeface="Helvetica Neue"/>
                <a:cs typeface="Helvetica Neue"/>
                <a:sym typeface="Helvetica Neue"/>
              </a:rPr>
              <a:t>To search for colleges based on different filters, follow these steps.</a:t>
            </a:r>
            <a:endParaRPr sz="1300">
              <a:solidFill>
                <a:schemeClr val="dk1"/>
              </a:solidFill>
              <a:latin typeface="Helvetica Neue"/>
              <a:ea typeface="Helvetica Neue"/>
              <a:cs typeface="Helvetica Neue"/>
              <a:sym typeface="Helvetica Neue"/>
            </a:endParaRPr>
          </a:p>
          <a:p>
            <a:pPr marL="0" lvl="0" indent="0" algn="l" rtl="0">
              <a:lnSpc>
                <a:spcPct val="144230"/>
              </a:lnSpc>
              <a:spcBef>
                <a:spcPts val="1300"/>
              </a:spcBef>
              <a:spcAft>
                <a:spcPts val="0"/>
              </a:spcAft>
              <a:buNone/>
            </a:pPr>
            <a:r>
              <a:rPr lang="en" sz="1200">
                <a:solidFill>
                  <a:schemeClr val="dk1"/>
                </a:solidFill>
                <a:latin typeface="Helvetica Neue"/>
                <a:ea typeface="Helvetica Neue"/>
                <a:cs typeface="Helvetica Neue"/>
                <a:sym typeface="Helvetica Neue"/>
              </a:rPr>
              <a:t>Go to the </a:t>
            </a:r>
            <a:r>
              <a:rPr lang="en" sz="1200" b="1">
                <a:solidFill>
                  <a:schemeClr val="dk1"/>
                </a:solidFill>
                <a:latin typeface="Helvetica Neue"/>
                <a:ea typeface="Helvetica Neue"/>
                <a:cs typeface="Helvetica Neue"/>
                <a:sym typeface="Helvetica Neue"/>
              </a:rPr>
              <a:t>Discover</a:t>
            </a:r>
            <a:r>
              <a:rPr lang="en" sz="1200">
                <a:solidFill>
                  <a:schemeClr val="dk1"/>
                </a:solidFill>
                <a:latin typeface="Helvetica Neue"/>
                <a:ea typeface="Helvetica Neue"/>
                <a:cs typeface="Helvetica Neue"/>
                <a:sym typeface="Helvetica Neue"/>
              </a:rPr>
              <a:t> tab from the global header, then click </a:t>
            </a:r>
            <a:r>
              <a:rPr lang="en" sz="1200" b="1">
                <a:solidFill>
                  <a:schemeClr val="dk1"/>
                </a:solidFill>
                <a:latin typeface="Helvetica Neue"/>
                <a:ea typeface="Helvetica Neue"/>
                <a:cs typeface="Helvetica Neue"/>
                <a:sym typeface="Helvetica Neue"/>
              </a:rPr>
              <a:t>Colleges. </a:t>
            </a:r>
            <a:endParaRPr sz="1200" b="1">
              <a:solidFill>
                <a:schemeClr val="dk1"/>
              </a:solidFill>
              <a:latin typeface="Helvetica Neue"/>
              <a:ea typeface="Helvetica Neue"/>
              <a:cs typeface="Helvetica Neue"/>
              <a:sym typeface="Helvetica Neue"/>
            </a:endParaRPr>
          </a:p>
          <a:p>
            <a:pPr marL="0" lvl="0" indent="0" algn="l" rtl="0">
              <a:lnSpc>
                <a:spcPct val="144230"/>
              </a:lnSpc>
              <a:spcBef>
                <a:spcPts val="1300"/>
              </a:spcBef>
              <a:spcAft>
                <a:spcPts val="0"/>
              </a:spcAft>
              <a:buNone/>
            </a:pPr>
            <a:r>
              <a:rPr lang="en" sz="1200">
                <a:solidFill>
                  <a:schemeClr val="dk1"/>
                </a:solidFill>
                <a:latin typeface="Helvetica Neue"/>
                <a:ea typeface="Helvetica Neue"/>
                <a:cs typeface="Helvetica Neue"/>
                <a:sym typeface="Helvetica Neue"/>
              </a:rPr>
              <a:t>Click the dropdown button in each desired filter at the top of the page to narrow your search based on filters such as college major, degree type, college size, state, location, and more. You can apply as many or as few as you'd like; the colleges that fit these filters will automatically appear below.</a:t>
            </a:r>
            <a:endParaRPr sz="1200">
              <a:solidFill>
                <a:schemeClr val="dk1"/>
              </a:solidFill>
              <a:latin typeface="Helvetica Neue"/>
              <a:ea typeface="Helvetica Neue"/>
              <a:cs typeface="Helvetica Neue"/>
              <a:sym typeface="Helvetica Neue"/>
            </a:endParaRPr>
          </a:p>
          <a:p>
            <a:pPr marL="0" lvl="0" indent="0" algn="l" rtl="0">
              <a:lnSpc>
                <a:spcPct val="144230"/>
              </a:lnSpc>
              <a:spcBef>
                <a:spcPts val="1300"/>
              </a:spcBef>
              <a:spcAft>
                <a:spcPts val="1300"/>
              </a:spcAft>
              <a:buClr>
                <a:schemeClr val="dk1"/>
              </a:buClr>
              <a:buSzPts val="1100"/>
              <a:buFont typeface="Arial"/>
              <a:buNone/>
            </a:pPr>
            <a:r>
              <a:rPr lang="en" sz="1200">
                <a:solidFill>
                  <a:schemeClr val="dk1"/>
                </a:solidFill>
                <a:latin typeface="Helvetica Neue"/>
                <a:ea typeface="Helvetica Neue"/>
                <a:cs typeface="Helvetica Neue"/>
                <a:sym typeface="Helvetica Neue"/>
              </a:rPr>
              <a:t>To view all the available filters, select </a:t>
            </a:r>
            <a:r>
              <a:rPr lang="en" sz="1200" b="1">
                <a:solidFill>
                  <a:schemeClr val="dk1"/>
                </a:solidFill>
                <a:latin typeface="Helvetica Neue"/>
                <a:ea typeface="Helvetica Neue"/>
                <a:cs typeface="Helvetica Neue"/>
                <a:sym typeface="Helvetica Neue"/>
              </a:rPr>
              <a:t>All Filters</a:t>
            </a:r>
            <a:r>
              <a:rPr lang="en" sz="1200">
                <a:solidFill>
                  <a:schemeClr val="dk1"/>
                </a:solidFill>
                <a:latin typeface="Helvetica Neue"/>
                <a:ea typeface="Helvetica Neue"/>
                <a:cs typeface="Helvetica Neue"/>
                <a:sym typeface="Helvetica Neue"/>
              </a:rPr>
              <a:t>.</a:t>
            </a:r>
            <a:endParaRPr>
              <a:solidFill>
                <a:schemeClr val="dk1"/>
              </a:solidFill>
            </a:endParaRPr>
          </a:p>
        </p:txBody>
      </p:sp>
      <p:sp>
        <p:nvSpPr>
          <p:cNvPr id="316" name="Google Shape;316;g2f76bbaa150_0_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7a59ae9947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37a59ae9947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1200">
                <a:solidFill>
                  <a:schemeClr val="dk1"/>
                </a:solidFill>
              </a:rPr>
              <a:t>Under </a:t>
            </a:r>
            <a:r>
              <a:rPr lang="en" sz="1200" b="1">
                <a:solidFill>
                  <a:schemeClr val="dk1"/>
                </a:solidFill>
              </a:rPr>
              <a:t>MY COLLEGES</a:t>
            </a:r>
            <a:r>
              <a:rPr lang="en" sz="1200">
                <a:solidFill>
                  <a:schemeClr val="dk1"/>
                </a:solidFill>
              </a:rPr>
              <a:t>, you will be able to access the Colleges you are following, applying, and applied to.</a:t>
            </a:r>
            <a:endParaRPr sz="1200">
              <a:solidFill>
                <a:schemeClr val="dk1"/>
              </a:solidFill>
            </a:endParaRPr>
          </a:p>
          <a:p>
            <a:pPr marL="0" lvl="0" indent="0" algn="just" rtl="0">
              <a:spcBef>
                <a:spcPts val="0"/>
              </a:spcBef>
              <a:spcAft>
                <a:spcPts val="0"/>
              </a:spcAft>
              <a:buNone/>
            </a:pPr>
            <a:endParaRPr sz="1200">
              <a:solidFill>
                <a:schemeClr val="dk1"/>
              </a:solidFill>
            </a:endParaRPr>
          </a:p>
          <a:p>
            <a:pPr marL="0" lvl="0" indent="0" algn="just" rtl="0">
              <a:spcBef>
                <a:spcPts val="0"/>
              </a:spcBef>
              <a:spcAft>
                <a:spcPts val="0"/>
              </a:spcAft>
              <a:buClr>
                <a:schemeClr val="dk1"/>
              </a:buClr>
              <a:buSzPts val="1100"/>
              <a:buFont typeface="Arial"/>
              <a:buNone/>
            </a:pPr>
            <a:r>
              <a:rPr lang="en" sz="1200" b="1">
                <a:solidFill>
                  <a:schemeClr val="dk1"/>
                </a:solidFill>
                <a:highlight>
                  <a:srgbClr val="00FF00"/>
                </a:highlight>
              </a:rPr>
              <a:t>This is the area in Scoir where you will be communicating electronically with your school counselor</a:t>
            </a:r>
            <a:r>
              <a:rPr lang="en" sz="1200">
                <a:solidFill>
                  <a:schemeClr val="dk1"/>
                </a:solidFill>
              </a:rPr>
              <a:t> - this is where you will tell your school counselor which colleges you are applying to and which admissions decision you are applying under (for example: early action or regular decision).  Of course, you should also follow in person with your school counselor as well!</a:t>
            </a:r>
            <a:endParaRPr sz="1200">
              <a:solidFill>
                <a:schemeClr val="dk1"/>
              </a:solidFill>
            </a:endParaRPr>
          </a:p>
          <a:p>
            <a:pPr marL="0" lvl="0" indent="0" algn="just" rtl="0">
              <a:spcBef>
                <a:spcPts val="0"/>
              </a:spcBef>
              <a:spcAft>
                <a:spcPts val="0"/>
              </a:spcAft>
              <a:buClr>
                <a:schemeClr val="dk1"/>
              </a:buClr>
              <a:buSzPts val="1100"/>
              <a:buFont typeface="Arial"/>
              <a:buNone/>
            </a:pPr>
            <a:endParaRPr sz="1200">
              <a:solidFill>
                <a:schemeClr val="dk1"/>
              </a:solidFill>
            </a:endParaRPr>
          </a:p>
          <a:p>
            <a:pPr marL="0" lvl="0" indent="0" algn="just" rtl="0">
              <a:spcBef>
                <a:spcPts val="0"/>
              </a:spcBef>
              <a:spcAft>
                <a:spcPts val="0"/>
              </a:spcAft>
              <a:buNone/>
            </a:pPr>
            <a:r>
              <a:rPr lang="en" sz="1200">
                <a:solidFill>
                  <a:schemeClr val="dk1"/>
                </a:solidFill>
              </a:rPr>
              <a:t>If you don’t add colleges to Scoir, your school counselor does not know you are applying there.</a:t>
            </a:r>
            <a:endParaRPr sz="1200">
              <a:solidFill>
                <a:schemeClr val="dk1"/>
              </a:solidFill>
            </a:endParaRPr>
          </a:p>
          <a:p>
            <a:pPr marL="0" lvl="0" indent="0" algn="l" rtl="0">
              <a:spcBef>
                <a:spcPts val="1300"/>
              </a:spcBef>
              <a:spcAft>
                <a:spcPts val="0"/>
              </a:spcAft>
              <a:buNone/>
            </a:pPr>
            <a:r>
              <a:rPr lang="en" sz="1200">
                <a:solidFill>
                  <a:srgbClr val="222222"/>
                </a:solidFill>
              </a:rPr>
              <a:t>You do not “request transcripts” in Scoir. Moving a college to the Applying or Applied column of your My Colleges list will trigger the request on your behalf to your counselor in Scoir automatically.</a:t>
            </a:r>
            <a:endParaRPr sz="1200">
              <a:solidFill>
                <a:srgbClr val="222222"/>
              </a:solidFill>
            </a:endParaRPr>
          </a:p>
          <a:p>
            <a:pPr marL="457200" lvl="0" indent="-304800" algn="l" rtl="0">
              <a:spcBef>
                <a:spcPts val="1300"/>
              </a:spcBef>
              <a:spcAft>
                <a:spcPts val="0"/>
              </a:spcAft>
              <a:buClr>
                <a:srgbClr val="222222"/>
              </a:buClr>
              <a:buSzPts val="1200"/>
              <a:buFont typeface="Montserrat"/>
              <a:buAutoNum type="arabicPeriod"/>
            </a:pPr>
            <a:r>
              <a:rPr lang="en" sz="1200">
                <a:solidFill>
                  <a:srgbClr val="222222"/>
                </a:solidFill>
              </a:rPr>
              <a:t>From the main navigation page on Scoir, go to </a:t>
            </a:r>
            <a:r>
              <a:rPr lang="en" sz="1200" b="1">
                <a:solidFill>
                  <a:srgbClr val="222222"/>
                </a:solidFill>
              </a:rPr>
              <a:t>My Colleges</a:t>
            </a:r>
            <a:endParaRPr sz="1200" b="1">
              <a:solidFill>
                <a:srgbClr val="222222"/>
              </a:solidFill>
            </a:endParaRPr>
          </a:p>
          <a:p>
            <a:pPr marL="457200" lvl="0" indent="-304800" algn="l" rtl="0">
              <a:spcBef>
                <a:spcPts val="0"/>
              </a:spcBef>
              <a:spcAft>
                <a:spcPts val="0"/>
              </a:spcAft>
              <a:buClr>
                <a:srgbClr val="222222"/>
              </a:buClr>
              <a:buSzPts val="1200"/>
              <a:buFont typeface="Montserrat"/>
              <a:buAutoNum type="arabicPeriod"/>
            </a:pPr>
            <a:r>
              <a:rPr lang="en" sz="1200">
                <a:solidFill>
                  <a:srgbClr val="222222"/>
                </a:solidFill>
              </a:rPr>
              <a:t>Navigate to your </a:t>
            </a:r>
            <a:r>
              <a:rPr lang="en" sz="1200" b="1">
                <a:solidFill>
                  <a:srgbClr val="222222"/>
                </a:solidFill>
              </a:rPr>
              <a:t>Following</a:t>
            </a:r>
            <a:r>
              <a:rPr lang="en" sz="1200">
                <a:solidFill>
                  <a:srgbClr val="222222"/>
                </a:solidFill>
              </a:rPr>
              <a:t> column. Click on the college you are Applying or have Applied to, and move/drag it to the appropriate column. Or, you can click the +Add a College button to add a college if it is not already in your Following column.</a:t>
            </a:r>
            <a:endParaRPr sz="1200">
              <a:solidFill>
                <a:srgbClr val="222222"/>
              </a:solidFill>
            </a:endParaRPr>
          </a:p>
          <a:p>
            <a:pPr marL="457200" lvl="0" indent="-304800" algn="l" rtl="0">
              <a:spcBef>
                <a:spcPts val="0"/>
              </a:spcBef>
              <a:spcAft>
                <a:spcPts val="0"/>
              </a:spcAft>
              <a:buClr>
                <a:srgbClr val="222222"/>
              </a:buClr>
              <a:buSzPts val="1200"/>
              <a:buAutoNum type="arabicPeriod"/>
            </a:pPr>
            <a:r>
              <a:rPr lang="en" sz="1200">
                <a:solidFill>
                  <a:srgbClr val="222222"/>
                </a:solidFill>
              </a:rPr>
              <a:t>Once you move the college to the Applying or Applied column, you will be prompted to provide additional information, including Application Method (select Common App if you applied with Common App) and Deadline.</a:t>
            </a:r>
            <a:endParaRPr sz="1200">
              <a:solidFill>
                <a:srgbClr val="222222"/>
              </a:solidFill>
            </a:endParaRPr>
          </a:p>
          <a:p>
            <a:pPr marL="457200" lvl="0" indent="-304800" algn="l" rtl="0">
              <a:spcBef>
                <a:spcPts val="0"/>
              </a:spcBef>
              <a:spcAft>
                <a:spcPts val="0"/>
              </a:spcAft>
              <a:buClr>
                <a:srgbClr val="222222"/>
              </a:buClr>
              <a:buSzPts val="1200"/>
              <a:buAutoNum type="arabicPeriod"/>
            </a:pPr>
            <a:r>
              <a:rPr lang="en" sz="1200">
                <a:solidFill>
                  <a:srgbClr val="222222"/>
                </a:solidFill>
              </a:rPr>
              <a:t>By moving this college into the Applying or Applied column, your counselor will be prompted within their Scoir accounts to send transcripts on your behalf.</a:t>
            </a:r>
            <a:endParaRPr sz="1200">
              <a:solidFill>
                <a:srgbClr val="222222"/>
              </a:solidFill>
            </a:endParaRPr>
          </a:p>
          <a:p>
            <a:pPr marL="0" lvl="0" indent="0" algn="just" rtl="0">
              <a:spcBef>
                <a:spcPts val="1300"/>
              </a:spcBef>
              <a:spcAft>
                <a:spcPts val="0"/>
              </a:spcAft>
              <a:buNone/>
            </a:pP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fdab36a2d0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rgbClr val="222222"/>
                </a:solidFill>
                <a:latin typeface="Montserrat"/>
                <a:ea typeface="Montserrat"/>
                <a:cs typeface="Montserrat"/>
                <a:sym typeface="Montserrat"/>
              </a:rPr>
              <a:t>Connect your Scoir and Common Application Accounts</a:t>
            </a:r>
            <a:endParaRPr sz="1200" b="1" u="sng">
              <a:solidFill>
                <a:srgbClr val="222222"/>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200">
                <a:solidFill>
                  <a:srgbClr val="222222"/>
                </a:solidFill>
                <a:latin typeface="Montserrat"/>
                <a:ea typeface="Montserrat"/>
                <a:cs typeface="Montserrat"/>
                <a:sym typeface="Montserrat"/>
              </a:rPr>
              <a:t>Students will be prompted in their Scoir profile to connect Scoir and Common App accounts - </a:t>
            </a:r>
            <a:r>
              <a:rPr lang="en" sz="1200" i="1">
                <a:solidFill>
                  <a:srgbClr val="222222"/>
                </a:solidFill>
                <a:latin typeface="Montserrat"/>
                <a:ea typeface="Montserrat"/>
                <a:cs typeface="Montserrat"/>
                <a:sym typeface="Montserrat"/>
              </a:rPr>
              <a:t>you will need to take this action</a:t>
            </a:r>
            <a:r>
              <a:rPr lang="en" sz="1200">
                <a:solidFill>
                  <a:srgbClr val="222222"/>
                </a:solidFill>
                <a:latin typeface="Montserrat"/>
                <a:ea typeface="Montserrat"/>
                <a:cs typeface="Montserrat"/>
                <a:sym typeface="Montserrat"/>
              </a:rPr>
              <a:t>.</a:t>
            </a:r>
            <a:endParaRPr sz="1200">
              <a:solidFill>
                <a:schemeClr val="dk1"/>
              </a:solidFill>
              <a:latin typeface="Montserrat"/>
              <a:ea typeface="Montserrat"/>
              <a:cs typeface="Montserrat"/>
              <a:sym typeface="Montserrat"/>
            </a:endParaRPr>
          </a:p>
        </p:txBody>
      </p:sp>
      <p:sp>
        <p:nvSpPr>
          <p:cNvPr id="332" name="Google Shape;332;g2fdab36a2d0_1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7a59ae9947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u="sng">
                <a:solidFill>
                  <a:srgbClr val="222222"/>
                </a:solidFill>
                <a:latin typeface="Montserrat"/>
                <a:ea typeface="Montserrat"/>
                <a:cs typeface="Montserrat"/>
                <a:sym typeface="Montserrat"/>
              </a:rPr>
              <a:t>Request Teacher LOR</a:t>
            </a:r>
            <a:endParaRPr sz="1200" b="1" u="sng">
              <a:solidFill>
                <a:srgbClr val="222222"/>
              </a:solidFill>
              <a:latin typeface="Montserrat"/>
              <a:ea typeface="Montserrat"/>
              <a:cs typeface="Montserrat"/>
              <a:sym typeface="Montserrat"/>
            </a:endParaRPr>
          </a:p>
          <a:p>
            <a:pPr marL="457200" lvl="0" indent="-304800" algn="l" rtl="0">
              <a:lnSpc>
                <a:spcPct val="125000"/>
              </a:lnSpc>
              <a:spcBef>
                <a:spcPts val="0"/>
              </a:spcBef>
              <a:spcAft>
                <a:spcPts val="0"/>
              </a:spcAft>
              <a:buClr>
                <a:srgbClr val="222222"/>
              </a:buClr>
              <a:buSzPts val="1200"/>
              <a:buFont typeface="Montserrat"/>
              <a:buAutoNum type="arabicPeriod"/>
            </a:pPr>
            <a:r>
              <a:rPr lang="en" sz="1200">
                <a:solidFill>
                  <a:srgbClr val="222222"/>
                </a:solidFill>
                <a:latin typeface="Montserrat"/>
                <a:ea typeface="Montserrat"/>
                <a:cs typeface="Montserrat"/>
                <a:sym typeface="Montserrat"/>
              </a:rPr>
              <a:t>Go to My Colleges in your Scoir student account and click Docs.</a:t>
            </a:r>
            <a:endParaRPr sz="1200">
              <a:solidFill>
                <a:srgbClr val="222222"/>
              </a:solidFill>
              <a:latin typeface="Montserrat"/>
              <a:ea typeface="Montserrat"/>
              <a:cs typeface="Montserrat"/>
              <a:sym typeface="Montserrat"/>
            </a:endParaRPr>
          </a:p>
          <a:p>
            <a:pPr marL="457200" lvl="0" indent="-304800" algn="l" rtl="0">
              <a:lnSpc>
                <a:spcPct val="125000"/>
              </a:lnSpc>
              <a:spcBef>
                <a:spcPts val="0"/>
              </a:spcBef>
              <a:spcAft>
                <a:spcPts val="0"/>
              </a:spcAft>
              <a:buClr>
                <a:srgbClr val="222222"/>
              </a:buClr>
              <a:buSzPts val="1200"/>
              <a:buFont typeface="Montserrat"/>
              <a:buAutoNum type="arabicPeriod"/>
            </a:pPr>
            <a:r>
              <a:rPr lang="en" sz="1200">
                <a:solidFill>
                  <a:srgbClr val="222222"/>
                </a:solidFill>
                <a:latin typeface="Montserrat"/>
                <a:ea typeface="Montserrat"/>
                <a:cs typeface="Montserrat"/>
                <a:sym typeface="Montserrat"/>
              </a:rPr>
              <a:t>Under </a:t>
            </a:r>
            <a:r>
              <a:rPr lang="en" sz="1200" i="1">
                <a:solidFill>
                  <a:srgbClr val="222222"/>
                </a:solidFill>
                <a:latin typeface="Montserrat"/>
                <a:ea typeface="Montserrat"/>
                <a:cs typeface="Montserrat"/>
                <a:sym typeface="Montserrat"/>
              </a:rPr>
              <a:t>Letters of Recommendation</a:t>
            </a:r>
            <a:r>
              <a:rPr lang="en" sz="1200">
                <a:solidFill>
                  <a:srgbClr val="222222"/>
                </a:solidFill>
                <a:latin typeface="Montserrat"/>
                <a:ea typeface="Montserrat"/>
                <a:cs typeface="Montserrat"/>
                <a:sym typeface="Montserrat"/>
              </a:rPr>
              <a:t>, click + New Request.</a:t>
            </a:r>
            <a:endParaRPr sz="1200">
              <a:solidFill>
                <a:srgbClr val="222222"/>
              </a:solidFill>
              <a:latin typeface="Montserrat"/>
              <a:ea typeface="Montserrat"/>
              <a:cs typeface="Montserrat"/>
              <a:sym typeface="Montserrat"/>
            </a:endParaRPr>
          </a:p>
          <a:p>
            <a:pPr marL="457200" lvl="0" indent="-304800" algn="l" rtl="0">
              <a:lnSpc>
                <a:spcPct val="125000"/>
              </a:lnSpc>
              <a:spcBef>
                <a:spcPts val="0"/>
              </a:spcBef>
              <a:spcAft>
                <a:spcPts val="0"/>
              </a:spcAft>
              <a:buClr>
                <a:srgbClr val="222222"/>
              </a:buClr>
              <a:buSzPts val="1200"/>
              <a:buFont typeface="Montserrat"/>
              <a:buAutoNum type="arabicPeriod"/>
            </a:pPr>
            <a:r>
              <a:rPr lang="en" sz="1200">
                <a:solidFill>
                  <a:srgbClr val="222222"/>
                </a:solidFill>
                <a:latin typeface="Montserrat"/>
                <a:ea typeface="Montserrat"/>
                <a:cs typeface="Montserrat"/>
                <a:sym typeface="Montserrat"/>
              </a:rPr>
              <a:t>In the request form, begin typing in the name of the teacher and choose from the dropdown.</a:t>
            </a:r>
            <a:endParaRPr sz="1200">
              <a:solidFill>
                <a:srgbClr val="222222"/>
              </a:solidFill>
              <a:latin typeface="Montserrat"/>
              <a:ea typeface="Montserrat"/>
              <a:cs typeface="Montserrat"/>
              <a:sym typeface="Montserrat"/>
            </a:endParaRPr>
          </a:p>
          <a:p>
            <a:pPr marL="457200" lvl="0" indent="-304800" algn="l" rtl="0">
              <a:spcBef>
                <a:spcPts val="0"/>
              </a:spcBef>
              <a:spcAft>
                <a:spcPts val="0"/>
              </a:spcAft>
              <a:buClr>
                <a:srgbClr val="222222"/>
              </a:buClr>
              <a:buSzPts val="1200"/>
              <a:buFont typeface="Montserrat"/>
              <a:buAutoNum type="arabicPeriod"/>
            </a:pPr>
            <a:r>
              <a:rPr lang="en" sz="1200">
                <a:solidFill>
                  <a:srgbClr val="222222"/>
                </a:solidFill>
                <a:latin typeface="Montserrat"/>
                <a:ea typeface="Montserrat"/>
                <a:cs typeface="Montserrat"/>
                <a:sym typeface="Montserrat"/>
              </a:rPr>
              <a:t>Then, choose the type of recommendation to request: </a:t>
            </a:r>
            <a:endParaRPr sz="1200">
              <a:solidFill>
                <a:srgbClr val="222222"/>
              </a:solidFill>
              <a:latin typeface="Montserrat"/>
              <a:ea typeface="Montserrat"/>
              <a:cs typeface="Montserrat"/>
              <a:sym typeface="Montserrat"/>
            </a:endParaRPr>
          </a:p>
          <a:p>
            <a:pPr marL="457200" lvl="0" indent="0" algn="l" rtl="0">
              <a:spcBef>
                <a:spcPts val="0"/>
              </a:spcBef>
              <a:spcAft>
                <a:spcPts val="0"/>
              </a:spcAft>
              <a:buNone/>
            </a:pPr>
            <a:r>
              <a:rPr lang="en" sz="1200" b="1">
                <a:solidFill>
                  <a:srgbClr val="222222"/>
                </a:solidFill>
                <a:latin typeface="Montserrat"/>
                <a:ea typeface="Montserrat"/>
                <a:cs typeface="Montserrat"/>
                <a:sym typeface="Montserrat"/>
              </a:rPr>
              <a:t>General </a:t>
            </a:r>
            <a:r>
              <a:rPr lang="en" sz="1200" b="1" i="1">
                <a:solidFill>
                  <a:srgbClr val="222222"/>
                </a:solidFill>
                <a:latin typeface="Montserrat"/>
                <a:ea typeface="Montserrat"/>
                <a:cs typeface="Montserrat"/>
                <a:sym typeface="Montserrat"/>
              </a:rPr>
              <a:t>(Recommended)</a:t>
            </a:r>
            <a:r>
              <a:rPr lang="en" sz="1200" b="1">
                <a:solidFill>
                  <a:srgbClr val="222222"/>
                </a:solidFill>
                <a:latin typeface="Montserrat"/>
                <a:ea typeface="Montserrat"/>
                <a:cs typeface="Montserrat"/>
                <a:sym typeface="Montserrat"/>
              </a:rPr>
              <a:t>: Can be used for multiple colleges</a:t>
            </a:r>
            <a:endParaRPr sz="1200" b="1">
              <a:solidFill>
                <a:srgbClr val="222222"/>
              </a:solidFill>
              <a:latin typeface="Montserrat"/>
              <a:ea typeface="Montserrat"/>
              <a:cs typeface="Montserrat"/>
              <a:sym typeface="Montserrat"/>
            </a:endParaRPr>
          </a:p>
          <a:p>
            <a:pPr marL="457200" lvl="0" indent="-228600" algn="l" rtl="0">
              <a:spcBef>
                <a:spcPts val="1200"/>
              </a:spcBef>
              <a:spcAft>
                <a:spcPts val="0"/>
              </a:spcAft>
              <a:buClr>
                <a:srgbClr val="222222"/>
              </a:buClr>
              <a:buSzPts val="1200"/>
              <a:buFont typeface="Helvetica Neue"/>
              <a:buNone/>
            </a:pPr>
            <a:r>
              <a:rPr lang="en" sz="1200">
                <a:solidFill>
                  <a:srgbClr val="222222"/>
                </a:solidFill>
                <a:latin typeface="Montserrat"/>
                <a:ea typeface="Montserrat"/>
                <a:cs typeface="Montserrat"/>
                <a:sym typeface="Montserrat"/>
              </a:rPr>
              <a:t>Lastly, add a short message, then click </a:t>
            </a:r>
            <a:r>
              <a:rPr lang="en" sz="1200" b="1">
                <a:solidFill>
                  <a:srgbClr val="222222"/>
                </a:solidFill>
                <a:latin typeface="Montserrat"/>
                <a:ea typeface="Montserrat"/>
                <a:cs typeface="Montserrat"/>
                <a:sym typeface="Montserrat"/>
              </a:rPr>
              <a:t>Submit</a:t>
            </a:r>
            <a:r>
              <a:rPr lang="en" sz="1200">
                <a:solidFill>
                  <a:srgbClr val="222222"/>
                </a:solidFill>
                <a:latin typeface="Montserrat"/>
                <a:ea typeface="Montserrat"/>
                <a:cs typeface="Montserrat"/>
                <a:sym typeface="Montserrat"/>
              </a:rPr>
              <a:t>.</a:t>
            </a:r>
            <a:endParaRPr sz="1200">
              <a:solidFill>
                <a:srgbClr val="222222"/>
              </a:solidFill>
              <a:latin typeface="Montserrat"/>
              <a:ea typeface="Montserrat"/>
              <a:cs typeface="Montserrat"/>
              <a:sym typeface="Montserrat"/>
            </a:endParaRPr>
          </a:p>
          <a:p>
            <a:pPr marL="457200" lvl="0" indent="0" algn="l" rtl="0">
              <a:lnSpc>
                <a:spcPct val="125000"/>
              </a:lnSpc>
              <a:spcBef>
                <a:spcPts val="0"/>
              </a:spcBef>
              <a:spcAft>
                <a:spcPts val="1200"/>
              </a:spcAft>
              <a:buNone/>
            </a:pPr>
            <a:endParaRPr sz="1200">
              <a:solidFill>
                <a:srgbClr val="222222"/>
              </a:solidFill>
              <a:latin typeface="Montserrat"/>
              <a:ea typeface="Montserrat"/>
              <a:cs typeface="Montserrat"/>
              <a:sym typeface="Montserrat"/>
            </a:endParaRPr>
          </a:p>
        </p:txBody>
      </p:sp>
      <p:sp>
        <p:nvSpPr>
          <p:cNvPr id="341" name="Google Shape;341;g37a59ae9947_0_7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37a59ae9947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400">
                <a:solidFill>
                  <a:schemeClr val="dk1"/>
                </a:solidFill>
                <a:latin typeface="Montserrat"/>
                <a:ea typeface="Montserrat"/>
                <a:cs typeface="Montserrat"/>
                <a:sym typeface="Montserrat"/>
              </a:rPr>
              <a:t>Students will need to go to My Colleges &gt; Docs &gt; Letters of Recommendation&gt; Manage Assignments and assign which college(s) should receive that teacher’s recommendation. </a:t>
            </a:r>
            <a:endParaRPr sz="1400">
              <a:solidFill>
                <a:schemeClr val="dk1"/>
              </a:solidFill>
              <a:latin typeface="Montserrat"/>
              <a:ea typeface="Montserrat"/>
              <a:cs typeface="Montserrat"/>
              <a:sym typeface="Montserrat"/>
            </a:endParaRPr>
          </a:p>
          <a:p>
            <a:pPr marL="0" lvl="0" indent="0" algn="l" rtl="0">
              <a:lnSpc>
                <a:spcPct val="125000"/>
              </a:lnSpc>
              <a:spcBef>
                <a:spcPts val="0"/>
              </a:spcBef>
              <a:spcAft>
                <a:spcPts val="1200"/>
              </a:spcAft>
              <a:buNone/>
            </a:pPr>
            <a:endParaRPr sz="1200">
              <a:solidFill>
                <a:srgbClr val="222222"/>
              </a:solidFill>
              <a:latin typeface="Montserrat"/>
              <a:ea typeface="Montserrat"/>
              <a:cs typeface="Montserrat"/>
              <a:sym typeface="Montserrat"/>
            </a:endParaRPr>
          </a:p>
        </p:txBody>
      </p:sp>
      <p:sp>
        <p:nvSpPr>
          <p:cNvPr id="348" name="Google Shape;348;g37a59ae9947_0_8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024076e6d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endParaRPr>
              <a:solidFill>
                <a:schemeClr val="dk1"/>
              </a:solidFill>
            </a:endParaRPr>
          </a:p>
          <a:p>
            <a:pPr marL="0" lvl="0" indent="0" algn="just" rtl="0">
              <a:spcBef>
                <a:spcPts val="0"/>
              </a:spcBef>
              <a:spcAft>
                <a:spcPts val="0"/>
              </a:spcAft>
              <a:buNone/>
            </a:pPr>
            <a:endParaRPr>
              <a:solidFill>
                <a:schemeClr val="dk1"/>
              </a:solidFill>
            </a:endParaRPr>
          </a:p>
          <a:p>
            <a:pPr marL="0" lvl="0" indent="0" algn="just" rtl="0">
              <a:spcBef>
                <a:spcPts val="0"/>
              </a:spcBef>
              <a:spcAft>
                <a:spcPts val="0"/>
              </a:spcAft>
              <a:buNone/>
            </a:pPr>
            <a:endParaRPr/>
          </a:p>
        </p:txBody>
      </p:sp>
      <p:sp>
        <p:nvSpPr>
          <p:cNvPr id="357" name="Google Shape;357;g3024076e6d7_0_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f76bbaa150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a:solidFill>
                  <a:schemeClr val="dk1"/>
                </a:solidFill>
              </a:rPr>
              <a:t>Another part of this process is applying for financial aid and scholarships.  This process is done separately from the college application process and should be completed </a:t>
            </a:r>
            <a:r>
              <a:rPr lang="en" b="1" u="sng">
                <a:solidFill>
                  <a:schemeClr val="dk1"/>
                </a:solidFill>
              </a:rPr>
              <a:t>as early as possible</a:t>
            </a:r>
            <a:r>
              <a:rPr lang="en">
                <a:solidFill>
                  <a:schemeClr val="dk1"/>
                </a:solidFill>
              </a:rPr>
              <a:t>.  This is a very brief overview of this process, and I encourage you and your parents/guardians to attend our Financial Aid Night in October.</a:t>
            </a:r>
            <a:endParaRPr>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Clr>
                <a:schemeClr val="dk1"/>
              </a:buClr>
              <a:buSzPts val="1800"/>
              <a:buFont typeface="Arial"/>
              <a:buNone/>
            </a:pPr>
            <a:r>
              <a:rPr lang="en">
                <a:solidFill>
                  <a:schemeClr val="dk1"/>
                </a:solidFill>
              </a:rPr>
              <a:t>To receive any type of financial aid, including grants, loans, work study, and some scholarships you must complete the FAFSA online at fafsa.gov. </a:t>
            </a:r>
            <a:endParaRPr>
              <a:solidFill>
                <a:schemeClr val="dk1"/>
              </a:solidFill>
            </a:endParaRPr>
          </a:p>
          <a:p>
            <a:pPr marL="0" lvl="0" indent="0" algn="l" rtl="0">
              <a:spcBef>
                <a:spcPts val="0"/>
              </a:spcBef>
              <a:spcAft>
                <a:spcPts val="0"/>
              </a:spcAft>
              <a:buClr>
                <a:schemeClr val="dk1"/>
              </a:buClr>
              <a:buSzPts val="1800"/>
              <a:buFont typeface="Arial"/>
              <a:buNone/>
            </a:pPr>
            <a:endParaRPr>
              <a:solidFill>
                <a:schemeClr val="dk1"/>
              </a:solidFill>
            </a:endParaRPr>
          </a:p>
          <a:p>
            <a:pPr marL="0" lvl="0" indent="0" algn="just" rtl="0">
              <a:lnSpc>
                <a:spcPct val="90000"/>
              </a:lnSpc>
              <a:spcBef>
                <a:spcPts val="0"/>
              </a:spcBef>
              <a:spcAft>
                <a:spcPts val="0"/>
              </a:spcAft>
              <a:buClr>
                <a:schemeClr val="dk1"/>
              </a:buClr>
              <a:buSzPts val="1400"/>
              <a:buFont typeface="Arial"/>
              <a:buNone/>
            </a:pPr>
            <a:endParaRPr/>
          </a:p>
        </p:txBody>
      </p:sp>
      <p:sp>
        <p:nvSpPr>
          <p:cNvPr id="362" name="Google Shape;362;g2f76bbaa150_0_1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023909563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a:solidFill>
                  <a:schemeClr val="dk1"/>
                </a:solidFill>
              </a:rPr>
              <a:t>Please open the Life After High School Planning Guide</a:t>
            </a:r>
            <a:endParaRPr>
              <a:solidFill>
                <a:schemeClr val="dk1"/>
              </a:solidFill>
            </a:endParaRPr>
          </a:p>
        </p:txBody>
      </p:sp>
      <p:sp>
        <p:nvSpPr>
          <p:cNvPr id="83" name="Google Shape;83;g30239095639_0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37a59ae9947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800"/>
              <a:buFont typeface="Arial"/>
              <a:buNone/>
            </a:pPr>
            <a:r>
              <a:rPr lang="en">
                <a:solidFill>
                  <a:schemeClr val="dk1"/>
                </a:solidFill>
              </a:rPr>
              <a:t>Some private colleges may also require the CSS Profile form in addition to the FAFSA, which is available on collegeboard.org (fees apply to submit this form). It is the student’s responsibility to check to see if your colleges require this form and to keep track of all financial aid deadlines. Submit all financial aid documents as soon as possible  – </a:t>
            </a:r>
            <a:r>
              <a:rPr lang="en" b="1" u="sng">
                <a:solidFill>
                  <a:schemeClr val="dk1"/>
                </a:solidFill>
              </a:rPr>
              <a:t>do not wait</a:t>
            </a:r>
            <a:r>
              <a:rPr lang="en">
                <a:solidFill>
                  <a:schemeClr val="dk1"/>
                </a:solidFill>
              </a:rPr>
              <a:t> until the financial aid deadlines listed by your colleges.</a:t>
            </a:r>
            <a:endParaRPr>
              <a:solidFill>
                <a:schemeClr val="dk1"/>
              </a:solidFill>
            </a:endParaRPr>
          </a:p>
          <a:p>
            <a:pPr marL="0" lvl="0" indent="0" algn="l" rtl="0">
              <a:spcBef>
                <a:spcPts val="0"/>
              </a:spcBef>
              <a:spcAft>
                <a:spcPts val="0"/>
              </a:spcAft>
              <a:buClr>
                <a:schemeClr val="dk1"/>
              </a:buClr>
              <a:buSzPts val="1800"/>
              <a:buFont typeface="Arial"/>
              <a:buNone/>
            </a:pPr>
            <a:endParaRPr>
              <a:solidFill>
                <a:schemeClr val="dk1"/>
              </a:solidFill>
            </a:endParaRPr>
          </a:p>
          <a:p>
            <a:pPr marL="0" lvl="0" indent="0" algn="l" rtl="0">
              <a:spcBef>
                <a:spcPts val="0"/>
              </a:spcBef>
              <a:spcAft>
                <a:spcPts val="0"/>
              </a:spcAft>
              <a:buClr>
                <a:schemeClr val="dk1"/>
              </a:buClr>
              <a:buSzPts val="1800"/>
              <a:buFont typeface="Arial"/>
              <a:buNone/>
            </a:pPr>
            <a:r>
              <a:rPr lang="en">
                <a:solidFill>
                  <a:schemeClr val="dk1"/>
                </a:solidFill>
              </a:rPr>
              <a:t>You will also have the chance to apply for our Honors Night Scholarships this February if you have a 2.5 GPA or higher, attended LHS during your junior &amp; senior year, and plan to attend a 2 or 4 yr. college after graduation.  More information will be provided as we get closer to that time.</a:t>
            </a:r>
            <a:endParaRPr>
              <a:solidFill>
                <a:schemeClr val="dk1"/>
              </a:solidFill>
            </a:endParaRPr>
          </a:p>
          <a:p>
            <a:pPr marL="0" lvl="0" indent="0" algn="just" rtl="0">
              <a:lnSpc>
                <a:spcPct val="90000"/>
              </a:lnSpc>
              <a:spcBef>
                <a:spcPts val="0"/>
              </a:spcBef>
              <a:spcAft>
                <a:spcPts val="0"/>
              </a:spcAft>
              <a:buClr>
                <a:schemeClr val="dk1"/>
              </a:buClr>
              <a:buSzPts val="1400"/>
              <a:buFont typeface="Arial"/>
              <a:buNone/>
            </a:pPr>
            <a:endParaRPr>
              <a:solidFill>
                <a:schemeClr val="dk1"/>
              </a:solidFill>
            </a:endParaRPr>
          </a:p>
          <a:p>
            <a:pPr marL="0" lvl="0" indent="0" algn="just" rtl="0">
              <a:lnSpc>
                <a:spcPct val="90000"/>
              </a:lnSpc>
              <a:spcBef>
                <a:spcPts val="0"/>
              </a:spcBef>
              <a:spcAft>
                <a:spcPts val="0"/>
              </a:spcAft>
              <a:buClr>
                <a:schemeClr val="dk1"/>
              </a:buClr>
              <a:buSzPts val="1400"/>
              <a:buFont typeface="Arial"/>
              <a:buNone/>
            </a:pPr>
            <a:endParaRPr>
              <a:solidFill>
                <a:schemeClr val="dk1"/>
              </a:solidFill>
            </a:endParaRPr>
          </a:p>
        </p:txBody>
      </p:sp>
      <p:sp>
        <p:nvSpPr>
          <p:cNvPr id="370" name="Google Shape;370;g37a59ae9947_0_9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f76bbaa150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a:solidFill>
                  <a:schemeClr val="dk1"/>
                </a:solidFill>
              </a:rPr>
              <a:t>There are many resources available to help you with financial aid.  Please visit the MEFA website for webinars and more information. You can even schedule a 1 on 1 individual virtual meeting with a MEFA Financial Aid counselor to help you and your families throughout the financial aid process.  MEFA is completely free to Massachusetts residents.</a:t>
            </a:r>
            <a:endParaRPr>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Another great resource right here in LHS is TRiO and Gear Up.  If you are a part of the TRiO/Gear Up program, you can complete your FAFSA with your advisor during the school day.  If you want to join the program, stop by their offices near Student Support Services to pick up an application.  </a:t>
            </a:r>
            <a:endParaRPr/>
          </a:p>
        </p:txBody>
      </p:sp>
      <p:sp>
        <p:nvSpPr>
          <p:cNvPr id="377" name="Google Shape;377;g2f76bbaa150_0_1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3047827d91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chemeClr val="dk1"/>
              </a:solidFill>
            </a:endParaRPr>
          </a:p>
        </p:txBody>
      </p:sp>
      <p:sp>
        <p:nvSpPr>
          <p:cNvPr id="384" name="Google Shape;384;g3047827d913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30239095639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endParaRPr>
              <a:solidFill>
                <a:schemeClr val="dk1"/>
              </a:solidFill>
            </a:endParaRPr>
          </a:p>
          <a:p>
            <a:pPr marL="0" lvl="0" indent="0" algn="just" rtl="0">
              <a:spcBef>
                <a:spcPts val="0"/>
              </a:spcBef>
              <a:spcAft>
                <a:spcPts val="0"/>
              </a:spcAft>
              <a:buNone/>
            </a:pPr>
            <a:endParaRPr>
              <a:solidFill>
                <a:schemeClr val="dk1"/>
              </a:solidFill>
            </a:endParaRPr>
          </a:p>
          <a:p>
            <a:pPr marL="0" lvl="0" indent="0" algn="just" rtl="0">
              <a:spcBef>
                <a:spcPts val="0"/>
              </a:spcBef>
              <a:spcAft>
                <a:spcPts val="0"/>
              </a:spcAft>
              <a:buNone/>
            </a:pPr>
            <a:endParaRPr/>
          </a:p>
        </p:txBody>
      </p:sp>
      <p:sp>
        <p:nvSpPr>
          <p:cNvPr id="390" name="Google Shape;390;g30239095639_0_4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30239095639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90000"/>
              </a:lnSpc>
              <a:spcBef>
                <a:spcPts val="0"/>
              </a:spcBef>
              <a:spcAft>
                <a:spcPts val="0"/>
              </a:spcAft>
              <a:buClr>
                <a:schemeClr val="dk1"/>
              </a:buClr>
              <a:buSzPts val="1400"/>
              <a:buFont typeface="Arial"/>
              <a:buNone/>
            </a:pPr>
            <a:r>
              <a:rPr lang="en" sz="1200">
                <a:solidFill>
                  <a:schemeClr val="dk1"/>
                </a:solidFill>
              </a:rPr>
              <a:t>Depending on your career goal, you may want to look into the certificate programs at community colleges. </a:t>
            </a:r>
            <a:endParaRPr sz="1200">
              <a:solidFill>
                <a:schemeClr val="dk1"/>
              </a:solidFill>
            </a:endParaRPr>
          </a:p>
          <a:p>
            <a:pPr marL="0" lvl="0" indent="0" algn="just" rtl="0">
              <a:lnSpc>
                <a:spcPct val="90000"/>
              </a:lnSpc>
              <a:spcBef>
                <a:spcPts val="0"/>
              </a:spcBef>
              <a:spcAft>
                <a:spcPts val="0"/>
              </a:spcAft>
              <a:buClr>
                <a:schemeClr val="dk1"/>
              </a:buClr>
              <a:buSzPts val="1400"/>
              <a:buFont typeface="Arial"/>
              <a:buNone/>
            </a:pPr>
            <a:endParaRPr sz="1200">
              <a:solidFill>
                <a:schemeClr val="dk1"/>
              </a:solidFill>
            </a:endParaRPr>
          </a:p>
          <a:p>
            <a:pPr marL="0" lvl="0" indent="0" algn="just" rtl="0">
              <a:lnSpc>
                <a:spcPct val="90000"/>
              </a:lnSpc>
              <a:spcBef>
                <a:spcPts val="0"/>
              </a:spcBef>
              <a:spcAft>
                <a:spcPts val="0"/>
              </a:spcAft>
              <a:buClr>
                <a:schemeClr val="dk1"/>
              </a:buClr>
              <a:buSzPts val="1400"/>
              <a:buFont typeface="Arial"/>
              <a:buNone/>
            </a:pPr>
            <a:r>
              <a:rPr lang="en" sz="1200">
                <a:solidFill>
                  <a:schemeClr val="dk1"/>
                </a:solidFill>
              </a:rPr>
              <a:t>Middlesex Community College, for example, offers 27 certificate programs, for careers such as Dental Assisting and Medical Coding and Billing. Certificate programs can be completed within 9 months to a year. </a:t>
            </a:r>
            <a:endParaRPr/>
          </a:p>
        </p:txBody>
      </p:sp>
      <p:sp>
        <p:nvSpPr>
          <p:cNvPr id="397" name="Google Shape;397;g30239095639_0_5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30239095639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
                <a:solidFill>
                  <a:schemeClr val="dk1"/>
                </a:solidFill>
              </a:rPr>
              <a:t>If you are interested in a career in the trades, this will require additional training after high school for each particular trade or “vocational career”.  In order to become licensed in the field of interest, you will complete initial training, an apprenticeship (paid work experience), and continued training.</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a:solidFill>
                  <a:schemeClr val="dk1"/>
                </a:solidFill>
              </a:rPr>
              <a:t>Our local vocational high schools offer grant funded (free) initial training that is 6-8 weeks, 4 days per week full time for eligible students.  In order to participate in this training, you will need to reach out to the Vocational School and / or MassHire office directly to enroll.  Once enrolled and the training has begun, you will work with MassHire to build your resume and get a job as an apprentice in the field so that you will begin your career with reliable income, benefits and time off.</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br>
              <a:rPr lang="en">
                <a:solidFill>
                  <a:schemeClr val="dk1"/>
                </a:solidFill>
              </a:rPr>
            </a:br>
            <a:endParaRPr>
              <a:solidFill>
                <a:schemeClr val="dk1"/>
              </a:solidFill>
            </a:endParaRPr>
          </a:p>
          <a:p>
            <a:pPr marL="0" lvl="0" indent="0" algn="just" rtl="0">
              <a:lnSpc>
                <a:spcPct val="90000"/>
              </a:lnSpc>
              <a:spcBef>
                <a:spcPts val="0"/>
              </a:spcBef>
              <a:spcAft>
                <a:spcPts val="0"/>
              </a:spcAft>
              <a:buClr>
                <a:schemeClr val="dk1"/>
              </a:buClr>
              <a:buSzPts val="1000"/>
              <a:buFont typeface="Arial"/>
              <a:buNone/>
            </a:pPr>
            <a:endParaRPr/>
          </a:p>
        </p:txBody>
      </p:sp>
      <p:sp>
        <p:nvSpPr>
          <p:cNvPr id="404" name="Google Shape;404;g30239095639_0_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058c86b39c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3058c86b39c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f75d651c7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If you have any questions about this and your standing, you should meet with your school counselor.</a:t>
            </a:r>
            <a:endParaRPr sz="1200">
              <a:solidFill>
                <a:schemeClr val="dk1"/>
              </a:solidFill>
              <a:latin typeface="Calibri"/>
              <a:ea typeface="Calibri"/>
              <a:cs typeface="Calibri"/>
              <a:sym typeface="Calibri"/>
            </a:endParaRPr>
          </a:p>
        </p:txBody>
      </p:sp>
      <p:sp>
        <p:nvSpPr>
          <p:cNvPr id="90" name="Google Shape;90;g2f75d651c70_0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f75d651c70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800"/>
              <a:buFont typeface="Arial"/>
              <a:buNone/>
            </a:pPr>
            <a:r>
              <a:rPr lang="en">
                <a:solidFill>
                  <a:schemeClr val="dk1"/>
                </a:solidFill>
              </a:rPr>
              <a:t>You will hear us speaking a lot about the 2 and 4 year college process because of deadlines and the requirements to apply to college.  </a:t>
            </a:r>
            <a:endParaRPr>
              <a:solidFill>
                <a:schemeClr val="dk1"/>
              </a:solidFill>
            </a:endParaRPr>
          </a:p>
          <a:p>
            <a:pPr marL="0" lvl="0" indent="0" algn="just" rtl="0">
              <a:spcBef>
                <a:spcPts val="0"/>
              </a:spcBef>
              <a:spcAft>
                <a:spcPts val="0"/>
              </a:spcAft>
              <a:buClr>
                <a:schemeClr val="dk1"/>
              </a:buClr>
              <a:buSzPts val="1800"/>
              <a:buFont typeface="Arial"/>
              <a:buNone/>
            </a:pPr>
            <a:endParaRPr>
              <a:solidFill>
                <a:schemeClr val="dk1"/>
              </a:solidFill>
            </a:endParaRPr>
          </a:p>
          <a:p>
            <a:pPr marL="0" lvl="0" indent="0" algn="just" rtl="0">
              <a:spcBef>
                <a:spcPts val="0"/>
              </a:spcBef>
              <a:spcAft>
                <a:spcPts val="0"/>
              </a:spcAft>
              <a:buClr>
                <a:schemeClr val="dk1"/>
              </a:buClr>
              <a:buSzPts val="1800"/>
              <a:buFont typeface="Arial"/>
              <a:buNone/>
            </a:pPr>
            <a:r>
              <a:rPr lang="en">
                <a:solidFill>
                  <a:schemeClr val="dk1"/>
                </a:solidFill>
              </a:rPr>
              <a:t>However, College and Career Center will be hosting other events, information sessions, and workshops throughout the year to help students who want to explore other paths, such as technical/trade programs, the military, and employment. Your school counselors will also discuss your plans and how to prepare for your future during your individual guidance meetings. </a:t>
            </a:r>
            <a:endParaRPr>
              <a:solidFill>
                <a:schemeClr val="dk1"/>
              </a:solidFill>
            </a:endParaRPr>
          </a:p>
          <a:p>
            <a:pPr marL="0" lvl="0" indent="0" algn="just" rtl="0">
              <a:spcBef>
                <a:spcPts val="0"/>
              </a:spcBef>
              <a:spcAft>
                <a:spcPts val="0"/>
              </a:spcAft>
              <a:buClr>
                <a:schemeClr val="dk1"/>
              </a:buClr>
              <a:buSzPts val="1800"/>
              <a:buFont typeface="Arial"/>
              <a:buNone/>
            </a:pPr>
            <a:endParaRPr>
              <a:solidFill>
                <a:schemeClr val="dk1"/>
              </a:solidFill>
            </a:endParaRPr>
          </a:p>
          <a:p>
            <a:pPr marL="0" lvl="0" indent="0" algn="just" rtl="0">
              <a:spcBef>
                <a:spcPts val="0"/>
              </a:spcBef>
              <a:spcAft>
                <a:spcPts val="0"/>
              </a:spcAft>
              <a:buClr>
                <a:schemeClr val="dk1"/>
              </a:buClr>
              <a:buSzPts val="1800"/>
              <a:buFont typeface="Arial"/>
              <a:buNone/>
            </a:pPr>
            <a:r>
              <a:rPr lang="en">
                <a:solidFill>
                  <a:schemeClr val="dk1"/>
                </a:solidFill>
              </a:rPr>
              <a:t>There will be flex block workshops and other programming offered to discuss options other than college.  </a:t>
            </a:r>
            <a:endParaRPr>
              <a:solidFill>
                <a:schemeClr val="dk1"/>
              </a:solidFill>
            </a:endParaRPr>
          </a:p>
          <a:p>
            <a:pPr marL="0" lvl="0" indent="0" algn="just" rtl="0">
              <a:spcBef>
                <a:spcPts val="0"/>
              </a:spcBef>
              <a:spcAft>
                <a:spcPts val="0"/>
              </a:spcAft>
              <a:buClr>
                <a:schemeClr val="dk1"/>
              </a:buClr>
              <a:buSzPts val="1800"/>
              <a:buFont typeface="Arial"/>
              <a:buNone/>
            </a:pPr>
            <a:endParaRPr/>
          </a:p>
        </p:txBody>
      </p:sp>
      <p:sp>
        <p:nvSpPr>
          <p:cNvPr id="99" name="Google Shape;99;g2f75d651c70_0_2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055b3995e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800"/>
              <a:buFont typeface="Arial"/>
              <a:buNone/>
            </a:pPr>
            <a:endParaRPr/>
          </a:p>
        </p:txBody>
      </p:sp>
      <p:sp>
        <p:nvSpPr>
          <p:cNvPr id="110" name="Google Shape;110;g3055b3995e7_0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02265f723f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90000"/>
              </a:lnSpc>
              <a:spcBef>
                <a:spcPts val="0"/>
              </a:spcBef>
              <a:spcAft>
                <a:spcPts val="0"/>
              </a:spcAft>
              <a:buNone/>
            </a:pPr>
            <a:endParaRPr>
              <a:solidFill>
                <a:schemeClr val="dk1"/>
              </a:solidFill>
            </a:endParaRPr>
          </a:p>
          <a:p>
            <a:pPr marL="0" lvl="0" indent="0" algn="just" rtl="0">
              <a:lnSpc>
                <a:spcPct val="90000"/>
              </a:lnSpc>
              <a:spcBef>
                <a:spcPts val="0"/>
              </a:spcBef>
              <a:spcAft>
                <a:spcPts val="0"/>
              </a:spcAft>
              <a:buClr>
                <a:schemeClr val="dk1"/>
              </a:buClr>
              <a:buSzPts val="1000"/>
              <a:buFont typeface="Arial"/>
              <a:buNone/>
            </a:pPr>
            <a:endParaRPr/>
          </a:p>
        </p:txBody>
      </p:sp>
      <p:sp>
        <p:nvSpPr>
          <p:cNvPr id="124" name="Google Shape;124;g302265f723f_0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f75d651c70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90000"/>
              </a:lnSpc>
              <a:spcBef>
                <a:spcPts val="0"/>
              </a:spcBef>
              <a:spcAft>
                <a:spcPts val="0"/>
              </a:spcAft>
              <a:buClr>
                <a:schemeClr val="dk1"/>
              </a:buClr>
              <a:buSzPts val="1000"/>
              <a:buFont typeface="Arial"/>
              <a:buNone/>
            </a:pPr>
            <a:r>
              <a:rPr lang="en">
                <a:solidFill>
                  <a:schemeClr val="dk1"/>
                </a:solidFill>
              </a:rPr>
              <a:t>2 year colleges, like Middlesex Community College and Northern Essex Community College, offer Associate’s Degrees to anyone who has a high school diploma or HiSET. </a:t>
            </a:r>
            <a:endParaRPr>
              <a:solidFill>
                <a:schemeClr val="dk1"/>
              </a:solidFill>
            </a:endParaRPr>
          </a:p>
          <a:p>
            <a:pPr marL="0" lvl="0" indent="0" algn="just" rtl="0">
              <a:lnSpc>
                <a:spcPct val="90000"/>
              </a:lnSpc>
              <a:spcBef>
                <a:spcPts val="0"/>
              </a:spcBef>
              <a:spcAft>
                <a:spcPts val="0"/>
              </a:spcAft>
              <a:buClr>
                <a:schemeClr val="dk1"/>
              </a:buClr>
              <a:buSzPts val="1000"/>
              <a:buFont typeface="Arial"/>
              <a:buNone/>
            </a:pPr>
            <a:endParaRPr>
              <a:solidFill>
                <a:schemeClr val="dk1"/>
              </a:solidFill>
            </a:endParaRPr>
          </a:p>
          <a:p>
            <a:pPr marL="0" lvl="0" indent="0" algn="just" rtl="0">
              <a:lnSpc>
                <a:spcPct val="90000"/>
              </a:lnSpc>
              <a:spcBef>
                <a:spcPts val="0"/>
              </a:spcBef>
              <a:spcAft>
                <a:spcPts val="0"/>
              </a:spcAft>
              <a:buClr>
                <a:schemeClr val="dk1"/>
              </a:buClr>
              <a:buSzPts val="1000"/>
              <a:buFont typeface="Arial"/>
              <a:buNone/>
            </a:pPr>
            <a:r>
              <a:rPr lang="en">
                <a:solidFill>
                  <a:schemeClr val="dk1"/>
                </a:solidFill>
              </a:rPr>
              <a:t>This is a great option because anyone can go to college. It does not matter what your GPA is and they do not require SATs, letters of recommendation or essays.  However: some programs like Nursing are competitive and will have additional requirements.  </a:t>
            </a:r>
            <a:endParaRPr>
              <a:solidFill>
                <a:schemeClr val="dk1"/>
              </a:solidFill>
            </a:endParaRPr>
          </a:p>
          <a:p>
            <a:pPr marL="0" lvl="0" indent="0" algn="just" rtl="0">
              <a:lnSpc>
                <a:spcPct val="90000"/>
              </a:lnSpc>
              <a:spcBef>
                <a:spcPts val="0"/>
              </a:spcBef>
              <a:spcAft>
                <a:spcPts val="0"/>
              </a:spcAft>
              <a:buClr>
                <a:schemeClr val="dk1"/>
              </a:buClr>
              <a:buSzPts val="1000"/>
              <a:buFont typeface="Arial"/>
              <a:buNone/>
            </a:pPr>
            <a:endParaRPr>
              <a:solidFill>
                <a:schemeClr val="dk1"/>
              </a:solidFill>
            </a:endParaRPr>
          </a:p>
          <a:p>
            <a:pPr marL="0" lvl="0" indent="0" algn="just" rtl="0">
              <a:lnSpc>
                <a:spcPct val="90000"/>
              </a:lnSpc>
              <a:spcBef>
                <a:spcPts val="0"/>
              </a:spcBef>
              <a:spcAft>
                <a:spcPts val="0"/>
              </a:spcAft>
              <a:buNone/>
            </a:pPr>
            <a:r>
              <a:rPr lang="en">
                <a:solidFill>
                  <a:schemeClr val="dk1"/>
                </a:solidFill>
              </a:rPr>
              <a:t>You will simply complete the application online and request a transcript to be sent.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just" rtl="0">
              <a:lnSpc>
                <a:spcPct val="90000"/>
              </a:lnSpc>
              <a:spcBef>
                <a:spcPts val="0"/>
              </a:spcBef>
              <a:spcAft>
                <a:spcPts val="0"/>
              </a:spcAft>
              <a:buClr>
                <a:schemeClr val="dk1"/>
              </a:buClr>
              <a:buSzPts val="1000"/>
              <a:buFont typeface="Arial"/>
              <a:buNone/>
            </a:pPr>
            <a:endParaRPr/>
          </a:p>
        </p:txBody>
      </p:sp>
      <p:sp>
        <p:nvSpPr>
          <p:cNvPr id="132" name="Google Shape;132;g2f75d651c70_0_3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56060" y="457200"/>
            <a:ext cx="7429500" cy="1428900"/>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2" name="Google Shape;52;p13"/>
          <p:cNvSpPr txBox="1">
            <a:spLocks noGrp="1"/>
          </p:cNvSpPr>
          <p:nvPr>
            <p:ph type="body" idx="1"/>
          </p:nvPr>
        </p:nvSpPr>
        <p:spPr>
          <a:xfrm>
            <a:off x="856060" y="2000249"/>
            <a:ext cx="7429500" cy="2343300"/>
          </a:xfrm>
          <a:prstGeom prst="rect">
            <a:avLst/>
          </a:prstGeom>
          <a:noFill/>
          <a:ln>
            <a:noFill/>
          </a:ln>
        </p:spPr>
        <p:txBody>
          <a:bodyPr spcFirstLastPara="1" wrap="square" lIns="68575" tIns="34275" rIns="68575" bIns="34275" anchor="ctr" anchorCtr="0">
            <a:normAutofit/>
          </a:bodyPr>
          <a:lstStyle>
            <a:lvl1pPr marL="457200" lvl="0" indent="-317500" algn="l">
              <a:lnSpc>
                <a:spcPct val="100000"/>
              </a:lnSpc>
              <a:spcBef>
                <a:spcPts val="300"/>
              </a:spcBef>
              <a:spcAft>
                <a:spcPts val="0"/>
              </a:spcAft>
              <a:buSzPts val="1400"/>
              <a:buChar char="•"/>
              <a:defRPr/>
            </a:lvl1pPr>
            <a:lvl2pPr marL="914400" lvl="1" indent="-317500" algn="l">
              <a:lnSpc>
                <a:spcPct val="100000"/>
              </a:lnSpc>
              <a:spcBef>
                <a:spcPts val="500"/>
              </a:spcBef>
              <a:spcAft>
                <a:spcPts val="0"/>
              </a:spcAft>
              <a:buSzPts val="1400"/>
              <a:buChar char="•"/>
              <a:defRPr/>
            </a:lvl2pPr>
            <a:lvl3pPr marL="1371600" lvl="2" indent="-317500" algn="l">
              <a:lnSpc>
                <a:spcPct val="100000"/>
              </a:lnSpc>
              <a:spcBef>
                <a:spcPts val="500"/>
              </a:spcBef>
              <a:spcAft>
                <a:spcPts val="0"/>
              </a:spcAft>
              <a:buSzPts val="1400"/>
              <a:buChar char="•"/>
              <a:defRPr/>
            </a:lvl3pPr>
            <a:lvl4pPr marL="1828800" lvl="3" indent="-317500" algn="l">
              <a:lnSpc>
                <a:spcPct val="100000"/>
              </a:lnSpc>
              <a:spcBef>
                <a:spcPts val="500"/>
              </a:spcBef>
              <a:spcAft>
                <a:spcPts val="0"/>
              </a:spcAft>
              <a:buSzPts val="1400"/>
              <a:buChar char="•"/>
              <a:defRPr/>
            </a:lvl4pPr>
            <a:lvl5pPr marL="2286000" lvl="4" indent="-317500" algn="l">
              <a:lnSpc>
                <a:spcPct val="100000"/>
              </a:lnSpc>
              <a:spcBef>
                <a:spcPts val="500"/>
              </a:spcBef>
              <a:spcAft>
                <a:spcPts val="0"/>
              </a:spcAft>
              <a:buSzPts val="1400"/>
              <a:buChar char="•"/>
              <a:defRPr/>
            </a:lvl5pPr>
            <a:lvl6pPr marL="2743200" lvl="5" indent="-317500" algn="l">
              <a:lnSpc>
                <a:spcPct val="100000"/>
              </a:lnSpc>
              <a:spcBef>
                <a:spcPts val="500"/>
              </a:spcBef>
              <a:spcAft>
                <a:spcPts val="0"/>
              </a:spcAft>
              <a:buSzPts val="1400"/>
              <a:buChar char="•"/>
              <a:defRPr/>
            </a:lvl6pPr>
            <a:lvl7pPr marL="3200400" lvl="6" indent="-317500" algn="l">
              <a:lnSpc>
                <a:spcPct val="100000"/>
              </a:lnSpc>
              <a:spcBef>
                <a:spcPts val="500"/>
              </a:spcBef>
              <a:spcAft>
                <a:spcPts val="0"/>
              </a:spcAft>
              <a:buSzPts val="1400"/>
              <a:buChar char="•"/>
              <a:defRPr/>
            </a:lvl7pPr>
            <a:lvl8pPr marL="3657600" lvl="7" indent="-317500" algn="l">
              <a:lnSpc>
                <a:spcPct val="100000"/>
              </a:lnSpc>
              <a:spcBef>
                <a:spcPts val="500"/>
              </a:spcBef>
              <a:spcAft>
                <a:spcPts val="0"/>
              </a:spcAft>
              <a:buSzPts val="1400"/>
              <a:buChar char="•"/>
              <a:defRPr/>
            </a:lvl8pPr>
            <a:lvl9pPr marL="4114800" lvl="8" indent="-317500" algn="l">
              <a:lnSpc>
                <a:spcPct val="100000"/>
              </a:lnSpc>
              <a:spcBef>
                <a:spcPts val="500"/>
              </a:spcBef>
              <a:spcAft>
                <a:spcPts val="500"/>
              </a:spcAft>
              <a:buSzPts val="1400"/>
              <a:buChar char="•"/>
              <a:defRPr/>
            </a:lvl9pPr>
          </a:lstStyle>
          <a:p>
            <a:endParaRPr/>
          </a:p>
        </p:txBody>
      </p:sp>
      <p:sp>
        <p:nvSpPr>
          <p:cNvPr id="53" name="Google Shape;53;p13"/>
          <p:cNvSpPr txBox="1">
            <a:spLocks noGrp="1"/>
          </p:cNvSpPr>
          <p:nvPr>
            <p:ph type="dt" idx="10"/>
          </p:nvPr>
        </p:nvSpPr>
        <p:spPr>
          <a:xfrm>
            <a:off x="6628209" y="4412456"/>
            <a:ext cx="1200300" cy="273900"/>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856059" y="4412456"/>
            <a:ext cx="56580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7885509" y="4412456"/>
            <a:ext cx="413400" cy="273900"/>
          </a:xfrm>
          <a:prstGeom prst="rect">
            <a:avLst/>
          </a:prstGeom>
          <a:noFill/>
          <a:ln>
            <a:noFill/>
          </a:ln>
        </p:spPr>
        <p:txBody>
          <a:bodyPr spcFirstLastPara="1" wrap="square" lIns="68575" tIns="34275" rIns="68575" bIns="34275" anchor="ctr" anchorCtr="0">
            <a:noAutofit/>
          </a:bodyPr>
          <a:lstStyle>
            <a:lvl1pPr marL="0" marR="0" lvl="0" indent="0" algn="ctr">
              <a:lnSpc>
                <a:spcPct val="100000"/>
              </a:lnSpc>
              <a:spcBef>
                <a:spcPts val="0"/>
              </a:spcBef>
              <a:spcAft>
                <a:spcPts val="0"/>
              </a:spcAft>
              <a:buClr>
                <a:srgbClr val="BFBFBF"/>
              </a:buClr>
              <a:buSzPts val="700"/>
              <a:buFont typeface="Century Gothic"/>
              <a:buNone/>
              <a:defRPr sz="700" b="1" i="0" u="none" strike="noStrike" cap="none">
                <a:solidFill>
                  <a:srgbClr val="BFBFBF"/>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BFBFBF"/>
              </a:buClr>
              <a:buSzPts val="700"/>
              <a:buFont typeface="Century Gothic"/>
              <a:buNone/>
              <a:defRPr sz="700" b="1" i="0" u="none" strike="noStrike" cap="none">
                <a:solidFill>
                  <a:srgbClr val="BFBFBF"/>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BFBFBF"/>
              </a:buClr>
              <a:buSzPts val="700"/>
              <a:buFont typeface="Century Gothic"/>
              <a:buNone/>
              <a:defRPr sz="700" b="1" i="0" u="none" strike="noStrike" cap="none">
                <a:solidFill>
                  <a:srgbClr val="BFBFBF"/>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BFBFBF"/>
              </a:buClr>
              <a:buSzPts val="700"/>
              <a:buFont typeface="Century Gothic"/>
              <a:buNone/>
              <a:defRPr sz="700" b="1" i="0" u="none" strike="noStrike" cap="none">
                <a:solidFill>
                  <a:srgbClr val="BFBFBF"/>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BFBFBF"/>
              </a:buClr>
              <a:buSzPts val="700"/>
              <a:buFont typeface="Century Gothic"/>
              <a:buNone/>
              <a:defRPr sz="700" b="1" i="0" u="none" strike="noStrike" cap="none">
                <a:solidFill>
                  <a:srgbClr val="BFBFBF"/>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BFBFBF"/>
              </a:buClr>
              <a:buSzPts val="700"/>
              <a:buFont typeface="Century Gothic"/>
              <a:buNone/>
              <a:defRPr sz="700" b="1" i="0" u="none" strike="noStrike" cap="none">
                <a:solidFill>
                  <a:srgbClr val="BFBFBF"/>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BFBFBF"/>
              </a:buClr>
              <a:buSzPts val="700"/>
              <a:buFont typeface="Century Gothic"/>
              <a:buNone/>
              <a:defRPr sz="700" b="1" i="0" u="none" strike="noStrike" cap="none">
                <a:solidFill>
                  <a:srgbClr val="BFBFBF"/>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BFBFBF"/>
              </a:buClr>
              <a:buSzPts val="700"/>
              <a:buFont typeface="Century Gothic"/>
              <a:buNone/>
              <a:defRPr sz="700" b="1" i="0" u="none" strike="noStrike" cap="none">
                <a:solidFill>
                  <a:srgbClr val="BFBFBF"/>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BFBFBF"/>
              </a:buClr>
              <a:buSzPts val="700"/>
              <a:buFont typeface="Century Gothic"/>
              <a:buNone/>
              <a:defRPr sz="700" b="1" i="0" u="none" strike="noStrike" cap="none">
                <a:solidFill>
                  <a:srgbClr val="BFBFBF"/>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hyperlink" Target="https://masscc.org/masseducate/"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hyperlink" Target="https://www.mass.gov/info-details/massachusetts-application-for-state-financial-aid-masfa" TargetMode="External"/><Relationship Id="rId5" Type="http://schemas.openxmlformats.org/officeDocument/2006/relationships/hyperlink" Target="https://studentaid.gov/" TargetMode="External"/><Relationship Id="rId4" Type="http://schemas.openxmlformats.org/officeDocument/2006/relationships/hyperlink" Target="https://masscc.org/freecommunitycolleg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hyperlink" Target="https://www.mass.edu/osfa/programs/massgrantplus.asp" TargetMode="Externa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www.bridgew.edu/cost-aid/bridgewater-commitmen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s://now.tufts.edu/2025/09/09/tufts-will-be-tuition-free-us-families-earning-less-150000"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hyperlink" Target="https://www.brandeis.edu/student-financial-services/commitment/" TargetMode="External"/><Relationship Id="rId5" Type="http://schemas.openxmlformats.org/officeDocument/2006/relationships/hyperlink" Target="https://srfs.upenn.edu/quaker-commitment" TargetMode="External"/><Relationship Id="rId4" Type="http://schemas.openxmlformats.org/officeDocument/2006/relationships/hyperlink" Target="https://college.harvard.edu/admissions/why-harvard/affordability"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hyperlink" Target="https://www.uml.edu/admissions/apply/standards.aspx"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hyperlink" Target="https://nces.ed.gov/collegenavigator/?id=164988"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apply.commonapp.org/login" TargetMode="External"/><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hyperlink" Target="https://www.commonapp.org/"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hyperlink" Target="https://docs.google.com/document/d/1ggHf18lDPJ5mJVSiTKnrN0CuuCtwQH16cXzowo5Z0Jk/edit?tab=t.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hyperlink" Target="https://docs.google.com/document/d/1vy7JYNhOWwKvQC1CSNsZZ164u6Xpdt01JCS2dcFhSws/edit?usp=sharing"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hyperlink" Target="https://docs.google.com/document/d/1vy7JYNhOWwKvQC1CSNsZZ164u6Xpdt01JCS2dcFhSws/edit?usp=sharing" TargetMode="External"/><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hyperlink" Target="https://www.collegeboard.org/"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fairtest.org/" TargetMode="External"/><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hyperlink" Target="https://www.uml.edu/admissions/apply/no-test-option-faq.aspx" TargetMode="External"/><Relationship Id="rId4" Type="http://schemas.openxmlformats.org/officeDocument/2006/relationships/hyperlink" Target="https://www.bu.edu/admissions/apply/first-year/test-policy/"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docs.google.com/document/d/1K1PobLzACQNPA67v3Dv_IgNJZMccUIHcvvoVyTuDYhw/edit?usp=sharing" TargetMode="External"/><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hyperlink" Target="https://app.scoir.com/signup/student?hsid=221218" TargetMode="External"/><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hyperlink" Target="https://docs.google.com/document/d/1vy7JYNhOWwKvQC1CSNsZZ164u6Xpdt01JCS2dcFhSws/edit?usp=sharing" TargetMode="External"/><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studentaid.gov/h/apply-for-aid/fafsa" TargetMode="External"/><Relationship Id="rId2" Type="http://schemas.openxmlformats.org/officeDocument/2006/relationships/notesSlide" Target="../notesSlides/notesSlide39.xml"/><Relationship Id="rId1" Type="http://schemas.openxmlformats.org/officeDocument/2006/relationships/slideLayout" Target="../slideLayouts/slideLayout11.xml"/><Relationship Id="rId5" Type="http://schemas.openxmlformats.org/officeDocument/2006/relationships/image" Target="../media/image24.jpg"/><Relationship Id="rId4" Type="http://schemas.openxmlformats.org/officeDocument/2006/relationships/hyperlink" Target="http://www.youtube.com/watch?v=NmEP38x-1Z8"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hyperlink" Target="https://cssprofile.collegeboard.org/" TargetMode="External"/><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hyperlink" Target="http://collegeboard.org"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mefa.org/" TargetMode="External"/><Relationship Id="rId7" Type="http://schemas.openxmlformats.org/officeDocument/2006/relationships/hyperlink" Target="https://www.middlesex.edu/financialaid/fafsaassistance.html" TargetMode="External"/><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hyperlink" Target="https://www.mefa.org/webinar/fafsa-festival-fall-2025/" TargetMode="External"/><Relationship Id="rId5" Type="http://schemas.openxmlformats.org/officeDocument/2006/relationships/hyperlink" Target="https://www.mefa.org/webinar/financial-aid-101-in-spanish-ayuda-economica-para-la-universidad-101-2025/" TargetMode="External"/><Relationship Id="rId4" Type="http://schemas.openxmlformats.org/officeDocument/2006/relationships/hyperlink" Target="https://www.mefa.org/webinar/financial-aid-101-2025-26/"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docs.google.com/spreadsheets/d/1oxTi1gSSYUvfxtsg4NJqFDbQuAJa0ZPT/edit?usp=sharing&amp;ouid=111352789620957396073&amp;rtpof=true&amp;sd=true" TargetMode="External"/><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hyperlink" Target="https://docs.google.com/document/d/12QRtV81pzXZ1NXKmqV_FBP55Gh4q5cCTJ2xAukqRhY0/edit" TargetMode="External"/><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hyperlink" Target="https://www.mass.edu/masstransfer/" TargetMode="External"/><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1431825" y="152400"/>
            <a:ext cx="6280359" cy="483870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142"/>
        <p:cNvGrpSpPr/>
        <p:nvPr/>
      </p:nvGrpSpPr>
      <p:grpSpPr>
        <a:xfrm>
          <a:off x="0" y="0"/>
          <a:ext cx="0" cy="0"/>
          <a:chOff x="0" y="0"/>
          <a:chExt cx="0" cy="0"/>
        </a:xfrm>
      </p:grpSpPr>
      <p:cxnSp>
        <p:nvCxnSpPr>
          <p:cNvPr id="143" name="Google Shape;143;p23"/>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144" name="Google Shape;144;p23"/>
          <p:cNvSpPr txBox="1"/>
          <p:nvPr/>
        </p:nvSpPr>
        <p:spPr>
          <a:xfrm>
            <a:off x="514350" y="437525"/>
            <a:ext cx="6568200" cy="4773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 sz="3100" b="1" u="sng">
                <a:solidFill>
                  <a:schemeClr val="hlink"/>
                </a:solidFill>
                <a:latin typeface="Playfair Display"/>
                <a:ea typeface="Playfair Display"/>
                <a:cs typeface="Playfair Display"/>
                <a:sym typeface="Playfair Display"/>
                <a:hlinkClick r:id="rId3"/>
              </a:rPr>
              <a:t>MassEducate</a:t>
            </a:r>
            <a:endParaRPr sz="3100" b="1">
              <a:latin typeface="Playfair Display"/>
              <a:ea typeface="Playfair Display"/>
              <a:cs typeface="Playfair Display"/>
              <a:sym typeface="Playfair Display"/>
            </a:endParaRPr>
          </a:p>
        </p:txBody>
      </p:sp>
      <p:sp>
        <p:nvSpPr>
          <p:cNvPr id="145" name="Google Shape;145;p23"/>
          <p:cNvSpPr txBox="1"/>
          <p:nvPr/>
        </p:nvSpPr>
        <p:spPr>
          <a:xfrm>
            <a:off x="502150" y="1110050"/>
            <a:ext cx="8565600" cy="3285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700">
                <a:solidFill>
                  <a:schemeClr val="lt1"/>
                </a:solidFill>
                <a:latin typeface="Montserrat Medium"/>
                <a:ea typeface="Montserrat Medium"/>
                <a:cs typeface="Montserrat Medium"/>
                <a:sym typeface="Montserrat Medium"/>
              </a:rPr>
              <a:t>La universidad comunitaria gratuita ya está disponible.</a:t>
            </a:r>
            <a:br>
              <a:rPr lang="en" sz="1700">
                <a:solidFill>
                  <a:schemeClr val="lt1"/>
                </a:solidFill>
                <a:latin typeface="Montserrat Medium"/>
                <a:ea typeface="Montserrat Medium"/>
                <a:cs typeface="Montserrat Medium"/>
                <a:sym typeface="Montserrat Medium"/>
              </a:rPr>
            </a:br>
            <a:r>
              <a:rPr lang="en" sz="1700">
                <a:solidFill>
                  <a:schemeClr val="lt1"/>
                </a:solidFill>
                <a:latin typeface="Montserrat Medium"/>
                <a:ea typeface="Montserrat Medium"/>
                <a:cs typeface="Montserrat Medium"/>
                <a:sym typeface="Montserrat Medium"/>
              </a:rPr>
              <a:t> Sin importar tu edad o ingresos: ¡los colegios comunitarios ahora son gratuitos en Massachusetts!</a:t>
            </a:r>
            <a:br>
              <a:rPr lang="en" sz="1700">
                <a:solidFill>
                  <a:schemeClr val="lt1"/>
                </a:solidFill>
                <a:latin typeface="Montserrat Medium"/>
                <a:ea typeface="Montserrat Medium"/>
                <a:cs typeface="Montserrat Medium"/>
                <a:sym typeface="Montserrat Medium"/>
              </a:rPr>
            </a:br>
            <a:r>
              <a:rPr lang="en" sz="1700">
                <a:solidFill>
                  <a:schemeClr val="lt1"/>
                </a:solidFill>
                <a:latin typeface="Montserrat Medium"/>
                <a:ea typeface="Montserrat Medium"/>
                <a:cs typeface="Montserrat Medium"/>
                <a:sym typeface="Montserrat Medium"/>
              </a:rPr>
              <a:t> El programa MassEducate permite que todos los residentes de Massachusetts que aún no hayan obtenido un título de licenciatura asistan a un colegio comunitario de Massachusetts de manera gratuita.</a:t>
            </a:r>
            <a:endParaRPr sz="1700">
              <a:solidFill>
                <a:schemeClr val="lt1"/>
              </a:solidFill>
              <a:latin typeface="Montserrat Medium"/>
              <a:ea typeface="Montserrat Medium"/>
              <a:cs typeface="Montserrat Medium"/>
              <a:sym typeface="Montserrat Medium"/>
            </a:endParaRPr>
          </a:p>
          <a:p>
            <a:pPr marL="0" lvl="0" indent="0" algn="l" rtl="0">
              <a:lnSpc>
                <a:spcPct val="115000"/>
              </a:lnSpc>
              <a:spcBef>
                <a:spcPts val="1200"/>
              </a:spcBef>
              <a:spcAft>
                <a:spcPts val="0"/>
              </a:spcAft>
              <a:buClr>
                <a:schemeClr val="dk1"/>
              </a:buClr>
              <a:buSzPts val="1100"/>
              <a:buFont typeface="Arial"/>
              <a:buNone/>
            </a:pPr>
            <a:r>
              <a:rPr lang="en" sz="1700">
                <a:solidFill>
                  <a:schemeClr val="lt1"/>
                </a:solidFill>
                <a:latin typeface="Montserrat Medium"/>
                <a:ea typeface="Montserrat Medium"/>
                <a:cs typeface="Montserrat Medium"/>
                <a:sym typeface="Montserrat Medium"/>
              </a:rPr>
              <a:t>Para los requisitos de elegibilidad y más información:</a:t>
            </a:r>
            <a:endParaRPr sz="1700">
              <a:solidFill>
                <a:schemeClr val="lt1"/>
              </a:solidFill>
              <a:latin typeface="Montserrat Medium"/>
              <a:ea typeface="Montserrat Medium"/>
              <a:cs typeface="Montserrat Medium"/>
              <a:sym typeface="Montserrat Medium"/>
            </a:endParaRPr>
          </a:p>
          <a:p>
            <a:pPr marL="0" lvl="0" indent="0" algn="l" rtl="0">
              <a:lnSpc>
                <a:spcPct val="115000"/>
              </a:lnSpc>
              <a:spcBef>
                <a:spcPts val="1200"/>
              </a:spcBef>
              <a:spcAft>
                <a:spcPts val="0"/>
              </a:spcAft>
              <a:buClr>
                <a:schemeClr val="dk1"/>
              </a:buClr>
              <a:buSzPts val="1100"/>
              <a:buFont typeface="Arial"/>
              <a:buNone/>
            </a:pPr>
            <a:r>
              <a:rPr lang="en" sz="1700" u="sng">
                <a:solidFill>
                  <a:schemeClr val="hlink"/>
                </a:solidFill>
                <a:latin typeface="Montserrat Medium"/>
                <a:ea typeface="Montserrat Medium"/>
                <a:cs typeface="Montserrat Medium"/>
                <a:sym typeface="Montserrat Medium"/>
                <a:hlinkClick r:id="rId4"/>
              </a:rPr>
              <a:t>https://masscc.org/freecommunitycollege/</a:t>
            </a:r>
            <a:endParaRPr sz="1700">
              <a:solidFill>
                <a:schemeClr val="lt1"/>
              </a:solidFill>
              <a:latin typeface="Montserrat Medium"/>
              <a:ea typeface="Montserrat Medium"/>
              <a:cs typeface="Montserrat Medium"/>
              <a:sym typeface="Montserrat Medium"/>
            </a:endParaRPr>
          </a:p>
          <a:p>
            <a:pPr marL="0" lvl="0" indent="0" algn="l" rtl="0">
              <a:lnSpc>
                <a:spcPct val="115000"/>
              </a:lnSpc>
              <a:spcBef>
                <a:spcPts val="1800"/>
              </a:spcBef>
              <a:spcAft>
                <a:spcPts val="0"/>
              </a:spcAft>
              <a:buClr>
                <a:schemeClr val="dk1"/>
              </a:buClr>
              <a:buSzPts val="1100"/>
              <a:buFont typeface="Arial"/>
              <a:buNone/>
            </a:pPr>
            <a:r>
              <a:rPr lang="en" sz="1700" i="1">
                <a:solidFill>
                  <a:schemeClr val="lt1"/>
                </a:solidFill>
                <a:latin typeface="Montserrat Medium"/>
                <a:ea typeface="Montserrat Medium"/>
                <a:cs typeface="Montserrat Medium"/>
                <a:sym typeface="Montserrat Medium"/>
              </a:rPr>
              <a:t>Nota: Aún debes completar el/la…</a:t>
            </a:r>
            <a:r>
              <a:rPr lang="en" sz="1700" i="1" u="sng">
                <a:solidFill>
                  <a:schemeClr val="hlink"/>
                </a:solidFill>
                <a:latin typeface="Montserrat Medium"/>
                <a:ea typeface="Montserrat Medium"/>
                <a:cs typeface="Montserrat Medium"/>
                <a:sym typeface="Montserrat Medium"/>
                <a:hlinkClick r:id="rId5"/>
              </a:rPr>
              <a:t>FAFSA</a:t>
            </a:r>
            <a:r>
              <a:rPr lang="en" sz="1700" i="1">
                <a:solidFill>
                  <a:schemeClr val="lt1"/>
                </a:solidFill>
                <a:latin typeface="Montserrat Medium"/>
                <a:ea typeface="Montserrat Medium"/>
                <a:cs typeface="Montserrat Medium"/>
                <a:sym typeface="Montserrat Medium"/>
              </a:rPr>
              <a:t> o </a:t>
            </a:r>
            <a:r>
              <a:rPr lang="en" sz="1700" i="1" u="sng">
                <a:solidFill>
                  <a:schemeClr val="hlink"/>
                </a:solidFill>
                <a:latin typeface="Montserrat Medium"/>
                <a:ea typeface="Montserrat Medium"/>
                <a:cs typeface="Montserrat Medium"/>
                <a:sym typeface="Montserrat Medium"/>
                <a:hlinkClick r:id="rId6"/>
              </a:rPr>
              <a:t>MASFA</a:t>
            </a:r>
            <a:r>
              <a:rPr lang="en" sz="1700" i="1">
                <a:solidFill>
                  <a:schemeClr val="lt1"/>
                </a:solidFill>
                <a:latin typeface="Montserrat Medium"/>
                <a:ea typeface="Montserrat Medium"/>
                <a:cs typeface="Montserrat Medium"/>
                <a:sym typeface="Montserrat Medium"/>
              </a:rPr>
              <a:t>!</a:t>
            </a:r>
            <a:endParaRPr sz="1000" i="1">
              <a:solidFill>
                <a:schemeClr val="lt1"/>
              </a:solidFill>
              <a:latin typeface="Montserrat Medium"/>
              <a:ea typeface="Montserrat Medium"/>
              <a:cs typeface="Montserrat Medium"/>
              <a:sym typeface="Montserrat Medium"/>
            </a:endParaRPr>
          </a:p>
          <a:p>
            <a:pPr marL="0" lvl="0" indent="0" algn="l" rtl="0">
              <a:spcBef>
                <a:spcPts val="1200"/>
              </a:spcBef>
              <a:spcAft>
                <a:spcPts val="0"/>
              </a:spcAft>
              <a:buNone/>
            </a:pPr>
            <a:endParaRPr sz="10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0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000">
              <a:solidFill>
                <a:schemeClr val="lt1"/>
              </a:solidFill>
              <a:latin typeface="Montserrat Medium"/>
              <a:ea typeface="Montserrat Medium"/>
              <a:cs typeface="Montserrat Medium"/>
              <a:sym typeface="Montserrat Medium"/>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149"/>
        <p:cNvGrpSpPr/>
        <p:nvPr/>
      </p:nvGrpSpPr>
      <p:grpSpPr>
        <a:xfrm>
          <a:off x="0" y="0"/>
          <a:ext cx="0" cy="0"/>
          <a:chOff x="0" y="0"/>
          <a:chExt cx="0" cy="0"/>
        </a:xfrm>
      </p:grpSpPr>
      <p:cxnSp>
        <p:nvCxnSpPr>
          <p:cNvPr id="150" name="Google Shape;150;p24"/>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151" name="Google Shape;151;p24"/>
          <p:cNvSpPr txBox="1"/>
          <p:nvPr/>
        </p:nvSpPr>
        <p:spPr>
          <a:xfrm>
            <a:off x="790600" y="1548700"/>
            <a:ext cx="7815000" cy="3285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800">
                <a:solidFill>
                  <a:schemeClr val="lt1"/>
                </a:solidFill>
                <a:latin typeface="Montserrat Medium"/>
                <a:ea typeface="Montserrat Medium"/>
                <a:cs typeface="Montserrat Medium"/>
                <a:sym typeface="Montserrat Medium"/>
              </a:rPr>
              <a:t>Las sesiones de información y solicitud del Colegio MCC se llevarán a cabo mensualmente durante el almuerzo en el Centro de Universidades y Carreras.</a:t>
            </a:r>
            <a:endParaRPr sz="1800">
              <a:solidFill>
                <a:schemeClr val="lt1"/>
              </a:solidFill>
              <a:latin typeface="Montserrat Medium"/>
              <a:ea typeface="Montserrat Medium"/>
              <a:cs typeface="Montserrat Medium"/>
              <a:sym typeface="Montserrat Medium"/>
            </a:endParaRPr>
          </a:p>
          <a:p>
            <a:pPr marL="457200" lvl="0" indent="-254000" algn="l" rtl="0">
              <a:lnSpc>
                <a:spcPct val="115000"/>
              </a:lnSpc>
              <a:spcBef>
                <a:spcPts val="1200"/>
              </a:spcBef>
              <a:spcAft>
                <a:spcPts val="0"/>
              </a:spcAft>
              <a:buClr>
                <a:schemeClr val="dk1"/>
              </a:buClr>
              <a:buSzPts val="400"/>
              <a:buChar char="●"/>
            </a:pPr>
            <a:r>
              <a:rPr lang="en" sz="1800">
                <a:solidFill>
                  <a:schemeClr val="lt1"/>
                </a:solidFill>
                <a:latin typeface="Montserrat Medium"/>
                <a:ea typeface="Montserrat Medium"/>
                <a:cs typeface="Montserrat Medium"/>
                <a:sym typeface="Montserrat Medium"/>
              </a:rPr>
              <a:t>14 de octubre</a:t>
            </a:r>
            <a:endParaRPr sz="1800">
              <a:solidFill>
                <a:schemeClr val="lt1"/>
              </a:solidFill>
              <a:latin typeface="Montserrat Medium"/>
              <a:ea typeface="Montserrat Medium"/>
              <a:cs typeface="Montserrat Medium"/>
              <a:sym typeface="Montserrat Medium"/>
            </a:endParaRPr>
          </a:p>
          <a:p>
            <a:pPr marL="457200" lvl="0" indent="-254000" algn="l" rtl="0">
              <a:lnSpc>
                <a:spcPct val="115000"/>
              </a:lnSpc>
              <a:spcBef>
                <a:spcPts val="0"/>
              </a:spcBef>
              <a:spcAft>
                <a:spcPts val="0"/>
              </a:spcAft>
              <a:buClr>
                <a:schemeClr val="dk1"/>
              </a:buClr>
              <a:buSzPts val="400"/>
              <a:buChar char="●"/>
            </a:pPr>
            <a:r>
              <a:rPr lang="en" sz="1800">
                <a:solidFill>
                  <a:schemeClr val="lt1"/>
                </a:solidFill>
                <a:latin typeface="Montserrat Medium"/>
                <a:ea typeface="Montserrat Medium"/>
                <a:cs typeface="Montserrat Medium"/>
                <a:sym typeface="Montserrat Medium"/>
              </a:rPr>
              <a:t>18 de noviembre</a:t>
            </a:r>
            <a:endParaRPr sz="1800">
              <a:solidFill>
                <a:schemeClr val="lt1"/>
              </a:solidFill>
              <a:latin typeface="Montserrat Medium"/>
              <a:ea typeface="Montserrat Medium"/>
              <a:cs typeface="Montserrat Medium"/>
              <a:sym typeface="Montserrat Medium"/>
            </a:endParaRPr>
          </a:p>
          <a:p>
            <a:pPr marL="457200" lvl="0" indent="-254000" algn="l" rtl="0">
              <a:lnSpc>
                <a:spcPct val="115000"/>
              </a:lnSpc>
              <a:spcBef>
                <a:spcPts val="0"/>
              </a:spcBef>
              <a:spcAft>
                <a:spcPts val="0"/>
              </a:spcAft>
              <a:buClr>
                <a:schemeClr val="dk1"/>
              </a:buClr>
              <a:buSzPts val="400"/>
              <a:buChar char="●"/>
            </a:pPr>
            <a:r>
              <a:rPr lang="en" sz="1800">
                <a:solidFill>
                  <a:schemeClr val="lt1"/>
                </a:solidFill>
                <a:latin typeface="Montserrat Medium"/>
                <a:ea typeface="Montserrat Medium"/>
                <a:cs typeface="Montserrat Medium"/>
                <a:sym typeface="Montserrat Medium"/>
              </a:rPr>
              <a:t>16 de diciembre</a:t>
            </a:r>
            <a:endParaRPr sz="1800">
              <a:solidFill>
                <a:schemeClr val="lt1"/>
              </a:solidFill>
              <a:latin typeface="Montserrat Medium"/>
              <a:ea typeface="Montserrat Medium"/>
              <a:cs typeface="Montserrat Medium"/>
              <a:sym typeface="Montserrat Medium"/>
            </a:endParaRPr>
          </a:p>
          <a:p>
            <a:pPr marL="457200" lvl="0" indent="0" algn="l" rtl="0">
              <a:lnSpc>
                <a:spcPct val="115000"/>
              </a:lnSpc>
              <a:spcBef>
                <a:spcPts val="1200"/>
              </a:spcBef>
              <a:spcAft>
                <a:spcPts val="0"/>
              </a:spcAft>
              <a:buClr>
                <a:schemeClr val="dk1"/>
              </a:buClr>
              <a:buSzPts val="1100"/>
              <a:buFont typeface="Arial"/>
              <a:buNone/>
            </a:pPr>
            <a:endParaRPr sz="2500">
              <a:solidFill>
                <a:schemeClr val="lt1"/>
              </a:solidFill>
              <a:latin typeface="Montserrat Medium"/>
              <a:ea typeface="Montserrat Medium"/>
              <a:cs typeface="Montserrat Medium"/>
              <a:sym typeface="Montserrat Medium"/>
            </a:endParaRPr>
          </a:p>
          <a:p>
            <a:pPr marL="0" lvl="0" indent="0" algn="l" rtl="0">
              <a:spcBef>
                <a:spcPts val="280"/>
              </a:spcBef>
              <a:spcAft>
                <a:spcPts val="0"/>
              </a:spcAft>
              <a:buNone/>
            </a:pPr>
            <a:endParaRPr sz="2500">
              <a:solidFill>
                <a:schemeClr val="lt1"/>
              </a:solidFill>
              <a:latin typeface="Montserrat Medium"/>
              <a:ea typeface="Montserrat Medium"/>
              <a:cs typeface="Montserrat Medium"/>
              <a:sym typeface="Montserrat Medium"/>
            </a:endParaRPr>
          </a:p>
          <a:p>
            <a:pPr marL="0" lvl="0" indent="0" algn="l" rtl="0">
              <a:spcBef>
                <a:spcPts val="280"/>
              </a:spcBef>
              <a:spcAft>
                <a:spcPts val="0"/>
              </a:spcAft>
              <a:buNone/>
            </a:pPr>
            <a:endParaRPr sz="2500">
              <a:solidFill>
                <a:schemeClr val="lt1"/>
              </a:solidFill>
              <a:latin typeface="Montserrat Medium"/>
              <a:ea typeface="Montserrat Medium"/>
              <a:cs typeface="Montserrat Medium"/>
              <a:sym typeface="Montserrat Medium"/>
            </a:endParaRPr>
          </a:p>
          <a:p>
            <a:pPr marL="0" lvl="0" indent="0" algn="l" rtl="0">
              <a:spcBef>
                <a:spcPts val="280"/>
              </a:spcBef>
              <a:spcAft>
                <a:spcPts val="0"/>
              </a:spcAft>
              <a:buNone/>
            </a:pPr>
            <a:endParaRPr sz="2500">
              <a:solidFill>
                <a:schemeClr val="lt1"/>
              </a:solidFill>
              <a:latin typeface="Montserrat Medium"/>
              <a:ea typeface="Montserrat Medium"/>
              <a:cs typeface="Montserrat Medium"/>
              <a:sym typeface="Montserrat Medium"/>
            </a:endParaRPr>
          </a:p>
          <a:p>
            <a:pPr marL="0" lvl="0" indent="0" algn="l" rtl="0">
              <a:spcBef>
                <a:spcPts val="280"/>
              </a:spcBef>
              <a:spcAft>
                <a:spcPts val="0"/>
              </a:spcAft>
              <a:buClr>
                <a:schemeClr val="dk1"/>
              </a:buClr>
              <a:buSzPts val="1530"/>
              <a:buFont typeface="Arial"/>
              <a:buNone/>
            </a:pPr>
            <a:endParaRPr sz="2300" u="sng">
              <a:solidFill>
                <a:srgbClr val="D9D2E9"/>
              </a:solidFill>
              <a:latin typeface="Montserrat Medium"/>
              <a:ea typeface="Montserrat Medium"/>
              <a:cs typeface="Montserrat Medium"/>
              <a:sym typeface="Montserrat Medium"/>
            </a:endParaRPr>
          </a:p>
          <a:p>
            <a:pPr marL="457200" lvl="0" indent="0" algn="l" rtl="0">
              <a:spcBef>
                <a:spcPts val="0"/>
              </a:spcBef>
              <a:spcAft>
                <a:spcPts val="0"/>
              </a:spcAft>
              <a:buNone/>
            </a:pPr>
            <a:endParaRPr sz="11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900">
              <a:solidFill>
                <a:schemeClr val="lt1"/>
              </a:solidFill>
              <a:latin typeface="Montserrat Medium"/>
              <a:ea typeface="Montserrat Medium"/>
              <a:cs typeface="Montserrat Medium"/>
              <a:sym typeface="Montserrat Medium"/>
            </a:endParaRPr>
          </a:p>
          <a:p>
            <a:pPr marL="0" lvl="0" indent="0" algn="l" rtl="0">
              <a:lnSpc>
                <a:spcPct val="395454"/>
              </a:lnSpc>
              <a:spcBef>
                <a:spcPts val="1200"/>
              </a:spcBef>
              <a:spcAft>
                <a:spcPts val="0"/>
              </a:spcAft>
              <a:buNone/>
            </a:pPr>
            <a:endParaRPr sz="800">
              <a:solidFill>
                <a:schemeClr val="lt1"/>
              </a:solidFill>
              <a:latin typeface="Montserrat Medium"/>
              <a:ea typeface="Montserrat Medium"/>
              <a:cs typeface="Montserrat Medium"/>
              <a:sym typeface="Montserrat Medium"/>
            </a:endParaRPr>
          </a:p>
          <a:p>
            <a:pPr marL="0" lvl="0" indent="0" algn="l" rtl="0">
              <a:lnSpc>
                <a:spcPct val="395454"/>
              </a:lnSpc>
              <a:spcBef>
                <a:spcPts val="1200"/>
              </a:spcBef>
              <a:spcAft>
                <a:spcPts val="0"/>
              </a:spcAft>
              <a:buNone/>
            </a:pPr>
            <a:endParaRPr sz="800">
              <a:solidFill>
                <a:schemeClr val="lt1"/>
              </a:solidFill>
              <a:latin typeface="Montserrat Medium"/>
              <a:ea typeface="Montserrat Medium"/>
              <a:cs typeface="Montserrat Medium"/>
              <a:sym typeface="Montserrat Medium"/>
            </a:endParaRPr>
          </a:p>
          <a:p>
            <a:pPr marL="0" lvl="0" indent="0" algn="l" rtl="0">
              <a:spcBef>
                <a:spcPts val="1200"/>
              </a:spcBef>
              <a:spcAft>
                <a:spcPts val="0"/>
              </a:spcAft>
              <a:buNone/>
            </a:pPr>
            <a:endParaRPr sz="9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9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9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900">
              <a:solidFill>
                <a:schemeClr val="lt1"/>
              </a:solidFill>
              <a:latin typeface="Montserrat Medium"/>
              <a:ea typeface="Montserrat Medium"/>
              <a:cs typeface="Montserrat Medium"/>
              <a:sym typeface="Montserrat Medium"/>
            </a:endParaRPr>
          </a:p>
        </p:txBody>
      </p:sp>
      <p:pic>
        <p:nvPicPr>
          <p:cNvPr id="152" name="Google Shape;152;p24"/>
          <p:cNvPicPr preferRelativeResize="0"/>
          <p:nvPr/>
        </p:nvPicPr>
        <p:blipFill rotWithShape="1">
          <a:blip r:embed="rId3">
            <a:alphaModFix/>
          </a:blip>
          <a:srcRect/>
          <a:stretch/>
        </p:blipFill>
        <p:spPr>
          <a:xfrm>
            <a:off x="592225" y="120725"/>
            <a:ext cx="7989599" cy="1413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156"/>
        <p:cNvGrpSpPr/>
        <p:nvPr/>
      </p:nvGrpSpPr>
      <p:grpSpPr>
        <a:xfrm>
          <a:off x="0" y="0"/>
          <a:ext cx="0" cy="0"/>
          <a:chOff x="0" y="0"/>
          <a:chExt cx="0" cy="0"/>
        </a:xfrm>
      </p:grpSpPr>
      <p:cxnSp>
        <p:nvCxnSpPr>
          <p:cNvPr id="157" name="Google Shape;157;p25"/>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158" name="Google Shape;158;p25"/>
          <p:cNvSpPr txBox="1"/>
          <p:nvPr/>
        </p:nvSpPr>
        <p:spPr>
          <a:xfrm>
            <a:off x="514350" y="437525"/>
            <a:ext cx="6568200" cy="492600"/>
          </a:xfrm>
          <a:prstGeom prst="rect">
            <a:avLst/>
          </a:prstGeom>
          <a:noFill/>
          <a:ln>
            <a:noFill/>
          </a:ln>
        </p:spPr>
        <p:txBody>
          <a:bodyPr spcFirstLastPara="1" wrap="square" lIns="0" tIns="0" rIns="0" bIns="0" anchor="t" anchorCtr="0">
            <a:spAutoFit/>
          </a:bodyPr>
          <a:lstStyle/>
          <a:p>
            <a:pPr marL="0" lvl="0" indent="0" algn="l" rtl="0">
              <a:lnSpc>
                <a:spcPct val="150000"/>
              </a:lnSpc>
              <a:spcBef>
                <a:spcPts val="0"/>
              </a:spcBef>
              <a:spcAft>
                <a:spcPts val="0"/>
              </a:spcAft>
              <a:buClr>
                <a:schemeClr val="dk1"/>
              </a:buClr>
              <a:buFont typeface="Arial"/>
              <a:buNone/>
            </a:pPr>
            <a:r>
              <a:rPr lang="en" sz="3200" b="1" u="sng">
                <a:solidFill>
                  <a:schemeClr val="lt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MassGrant Plus</a:t>
            </a:r>
            <a:endParaRPr sz="1300" b="1">
              <a:highlight>
                <a:schemeClr val="lt1"/>
              </a:highlight>
              <a:latin typeface="Playfair Display"/>
              <a:ea typeface="Playfair Display"/>
              <a:cs typeface="Playfair Display"/>
              <a:sym typeface="Playfair Display"/>
            </a:endParaRPr>
          </a:p>
        </p:txBody>
      </p:sp>
      <p:sp>
        <p:nvSpPr>
          <p:cNvPr id="159" name="Google Shape;159;p25"/>
          <p:cNvSpPr txBox="1"/>
          <p:nvPr/>
        </p:nvSpPr>
        <p:spPr>
          <a:xfrm>
            <a:off x="615150" y="929100"/>
            <a:ext cx="7757100" cy="3285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300">
                <a:solidFill>
                  <a:srgbClr val="FFFFFF"/>
                </a:solidFill>
                <a:latin typeface="Montserrat"/>
                <a:ea typeface="Montserrat"/>
                <a:cs typeface="Montserrat"/>
                <a:sym typeface="Montserrat"/>
              </a:rPr>
              <a:t>MASSGrant Plus hace que las universidades públicas de cuatro años en Massachusetts sean más accesibles.</a:t>
            </a:r>
            <a:endParaRPr sz="1300">
              <a:solidFill>
                <a:srgbClr val="FFFFFF"/>
              </a:solidFill>
              <a:latin typeface="Montserrat"/>
              <a:ea typeface="Montserrat"/>
              <a:cs typeface="Montserrat"/>
              <a:sym typeface="Montserrat"/>
            </a:endParaRPr>
          </a:p>
          <a:p>
            <a:pPr marL="457200" lvl="0" indent="-311150" algn="l" rtl="0">
              <a:lnSpc>
                <a:spcPct val="115000"/>
              </a:lnSpc>
              <a:spcBef>
                <a:spcPts val="1200"/>
              </a:spcBef>
              <a:spcAft>
                <a:spcPts val="0"/>
              </a:spcAft>
              <a:buClr>
                <a:srgbClr val="FFFFFF"/>
              </a:buClr>
              <a:buSzPts val="1300"/>
              <a:buFont typeface="Montserrat"/>
              <a:buChar char="❖"/>
            </a:pPr>
            <a:r>
              <a:rPr lang="en" sz="1300">
                <a:solidFill>
                  <a:srgbClr val="FFFFFF"/>
                </a:solidFill>
                <a:latin typeface="Montserrat"/>
                <a:ea typeface="Montserrat"/>
                <a:cs typeface="Montserrat"/>
                <a:sym typeface="Montserrat"/>
              </a:rPr>
              <a:t>Si tu familia gana hasta $85,000 al año antes de impuestos, MASSGrant Plus cubre el costo total de tu matrícula y tarifas.</a:t>
            </a:r>
            <a:endParaRPr sz="1300">
              <a:solidFill>
                <a:srgbClr val="FFFFFF"/>
              </a:solidFill>
              <a:latin typeface="Montserrat"/>
              <a:ea typeface="Montserrat"/>
              <a:cs typeface="Montserrat"/>
              <a:sym typeface="Montserrat"/>
            </a:endParaRPr>
          </a:p>
          <a:p>
            <a:pPr marL="457200" lvl="0" indent="-311150" algn="l" rtl="0">
              <a:lnSpc>
                <a:spcPct val="115000"/>
              </a:lnSpc>
              <a:spcBef>
                <a:spcPts val="0"/>
              </a:spcBef>
              <a:spcAft>
                <a:spcPts val="0"/>
              </a:spcAft>
              <a:buClr>
                <a:srgbClr val="FFFFFF"/>
              </a:buClr>
              <a:buSzPts val="1300"/>
              <a:buFont typeface="Montserrat"/>
              <a:buChar char="❖"/>
            </a:pPr>
            <a:br>
              <a:rPr lang="en" sz="1300">
                <a:solidFill>
                  <a:srgbClr val="FFFFFF"/>
                </a:solidFill>
                <a:latin typeface="Montserrat"/>
                <a:ea typeface="Montserrat"/>
                <a:cs typeface="Montserrat"/>
                <a:sym typeface="Montserrat"/>
              </a:rPr>
            </a:br>
            <a:r>
              <a:rPr lang="en" sz="1300">
                <a:solidFill>
                  <a:srgbClr val="FFFFFF"/>
                </a:solidFill>
                <a:latin typeface="Montserrat"/>
                <a:ea typeface="Montserrat"/>
                <a:cs typeface="Montserrat"/>
                <a:sym typeface="Montserrat"/>
              </a:rPr>
              <a:t> Si tu familia gana entre $85,000 y $100,000 al año antes de impuestos, los costos de matrícula y tarifas se reducirán hasta en un 50 %.</a:t>
            </a:r>
            <a:endParaRPr sz="1300">
              <a:solidFill>
                <a:srgbClr val="FFFFFF"/>
              </a:solidFill>
              <a:latin typeface="Montserrat"/>
              <a:ea typeface="Montserrat"/>
              <a:cs typeface="Montserrat"/>
              <a:sym typeface="Montserrat"/>
            </a:endParaRPr>
          </a:p>
          <a:p>
            <a:pPr marL="0" lvl="0" indent="0" algn="l" rtl="0">
              <a:lnSpc>
                <a:spcPct val="115000"/>
              </a:lnSpc>
              <a:spcBef>
                <a:spcPts val="1200"/>
              </a:spcBef>
              <a:spcAft>
                <a:spcPts val="0"/>
              </a:spcAft>
              <a:buNone/>
            </a:pPr>
            <a:r>
              <a:rPr lang="en" sz="1300" b="1">
                <a:solidFill>
                  <a:srgbClr val="FFFFFF"/>
                </a:solidFill>
                <a:latin typeface="Montserrat"/>
                <a:ea typeface="Montserrat"/>
                <a:cs typeface="Montserrat"/>
                <a:sym typeface="Montserrat"/>
              </a:rPr>
              <a:t>Para más información: </a:t>
            </a:r>
            <a:r>
              <a:rPr lang="en" sz="1300" u="sng">
                <a:solidFill>
                  <a:srgbClr val="F28943"/>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MASSGrant Plus</a:t>
            </a:r>
            <a:endParaRPr sz="1300">
              <a:solidFill>
                <a:srgbClr val="FFFFFF"/>
              </a:solidFill>
              <a:latin typeface="Montserrat"/>
              <a:ea typeface="Montserrat"/>
              <a:cs typeface="Montserrat"/>
              <a:sym typeface="Montserrat"/>
            </a:endParaRPr>
          </a:p>
          <a:p>
            <a:pPr marL="0" lvl="0" indent="0" algn="l" rtl="0">
              <a:lnSpc>
                <a:spcPct val="115000"/>
              </a:lnSpc>
              <a:spcBef>
                <a:spcPts val="1200"/>
              </a:spcBef>
              <a:spcAft>
                <a:spcPts val="0"/>
              </a:spcAft>
              <a:buNone/>
            </a:pPr>
            <a:r>
              <a:rPr lang="en" i="1">
                <a:solidFill>
                  <a:srgbClr val="FFFFFF"/>
                </a:solidFill>
                <a:latin typeface="Montserrat"/>
                <a:ea typeface="Montserrat"/>
                <a:cs typeface="Montserrat"/>
                <a:sym typeface="Montserrat"/>
              </a:rPr>
              <a:t>Nota: ¡Aún debes completar las solicitudes de ayuda financiera!</a:t>
            </a:r>
            <a:endParaRPr i="1">
              <a:solidFill>
                <a:srgbClr val="FFFFFF"/>
              </a:solidFill>
              <a:latin typeface="Montserrat"/>
              <a:ea typeface="Montserrat"/>
              <a:cs typeface="Montserrat"/>
              <a:sym typeface="Montserrat"/>
            </a:endParaRPr>
          </a:p>
          <a:p>
            <a:pPr marL="457200" lvl="0" indent="0" algn="l" rtl="0">
              <a:spcBef>
                <a:spcPts val="1200"/>
              </a:spcBef>
              <a:spcAft>
                <a:spcPts val="0"/>
              </a:spcAft>
              <a:buNone/>
            </a:pPr>
            <a:endParaRPr sz="700">
              <a:solidFill>
                <a:srgbClr val="FFFFFF"/>
              </a:solidFill>
              <a:latin typeface="Montserrat"/>
              <a:ea typeface="Montserrat"/>
              <a:cs typeface="Montserrat"/>
              <a:sym typeface="Montserrat"/>
            </a:endParaRPr>
          </a:p>
          <a:p>
            <a:pPr marL="457200" lvl="0" indent="0" algn="l" rtl="0">
              <a:spcBef>
                <a:spcPts val="0"/>
              </a:spcBef>
              <a:spcAft>
                <a:spcPts val="0"/>
              </a:spcAft>
              <a:buNone/>
            </a:pPr>
            <a:endParaRPr sz="900">
              <a:solidFill>
                <a:srgbClr val="FFFFFF"/>
              </a:solidFill>
              <a:latin typeface="Montserrat"/>
              <a:ea typeface="Montserrat"/>
              <a:cs typeface="Montserrat"/>
              <a:sym typeface="Montserrat"/>
            </a:endParaRPr>
          </a:p>
          <a:p>
            <a:pPr marL="457200" lvl="0" indent="0" algn="l" rtl="0">
              <a:spcBef>
                <a:spcPts val="0"/>
              </a:spcBef>
              <a:spcAft>
                <a:spcPts val="0"/>
              </a:spcAft>
              <a:buNone/>
            </a:pPr>
            <a:endParaRPr sz="900">
              <a:solidFill>
                <a:srgbClr val="FFFFFF"/>
              </a:solidFill>
              <a:latin typeface="Montserrat"/>
              <a:ea typeface="Montserrat"/>
              <a:cs typeface="Montserrat"/>
              <a:sym typeface="Montserrat"/>
            </a:endParaRPr>
          </a:p>
        </p:txBody>
      </p:sp>
      <p:sp>
        <p:nvSpPr>
          <p:cNvPr id="160" name="Google Shape;160;p25"/>
          <p:cNvSpPr txBox="1"/>
          <p:nvPr/>
        </p:nvSpPr>
        <p:spPr>
          <a:xfrm>
            <a:off x="425088" y="3693955"/>
            <a:ext cx="8293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i="1" u="sng">
                <a:solidFill>
                  <a:schemeClr val="hlink"/>
                </a:solidFill>
                <a:latin typeface="Montserrat"/>
                <a:ea typeface="Montserrat"/>
                <a:cs typeface="Montserrat"/>
                <a:sym typeface="Montserrat"/>
                <a:hlinkClick r:id="rId4"/>
              </a:rPr>
              <a:t>El Compromiso de Bridgewater | Matrícula gratuita para familias de Massachusetts que ganen $125,000 o menos</a:t>
            </a:r>
            <a:endParaRPr sz="1100" i="1">
              <a:latin typeface="Montserrat"/>
              <a:ea typeface="Montserrat"/>
              <a:cs typeface="Montserrat"/>
              <a:sym typeface="Montserrat"/>
            </a:endParaRPr>
          </a:p>
          <a:p>
            <a:pPr marL="0" lvl="0" indent="0" algn="l" rtl="0">
              <a:spcBef>
                <a:spcPts val="0"/>
              </a:spcBef>
              <a:spcAft>
                <a:spcPts val="0"/>
              </a:spcAft>
              <a:buNone/>
            </a:pPr>
            <a:endParaRPr sz="1300" i="1">
              <a:latin typeface="Montserrat"/>
              <a:ea typeface="Montserrat"/>
              <a:cs typeface="Montserrat"/>
              <a:sym typeface="Montserrat"/>
            </a:endParaRPr>
          </a:p>
        </p:txBody>
      </p:sp>
      <p:pic>
        <p:nvPicPr>
          <p:cNvPr id="161" name="Google Shape;161;p25"/>
          <p:cNvPicPr preferRelativeResize="0"/>
          <p:nvPr/>
        </p:nvPicPr>
        <p:blipFill>
          <a:blip r:embed="rId5">
            <a:alphaModFix/>
          </a:blip>
          <a:stretch>
            <a:fillRect/>
          </a:stretch>
        </p:blipFill>
        <p:spPr>
          <a:xfrm>
            <a:off x="459987" y="4277582"/>
            <a:ext cx="8224026" cy="819200"/>
          </a:xfrm>
          <a:prstGeom prst="rect">
            <a:avLst/>
          </a:prstGeom>
          <a:noFill/>
          <a:ln>
            <a:noFill/>
          </a:ln>
        </p:spPr>
      </p:pic>
      <p:pic>
        <p:nvPicPr>
          <p:cNvPr id="162" name="Google Shape;162;p25"/>
          <p:cNvPicPr preferRelativeResize="0"/>
          <p:nvPr/>
        </p:nvPicPr>
        <p:blipFill rotWithShape="1">
          <a:blip r:embed="rId6">
            <a:alphaModFix/>
          </a:blip>
          <a:srcRect t="8196" r="2553" b="6333"/>
          <a:stretch/>
        </p:blipFill>
        <p:spPr>
          <a:xfrm>
            <a:off x="7594651" y="2657950"/>
            <a:ext cx="1393225" cy="10064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26"/>
          <p:cNvPicPr preferRelativeResize="0"/>
          <p:nvPr/>
        </p:nvPicPr>
        <p:blipFill>
          <a:blip r:embed="rId3">
            <a:alphaModFix/>
          </a:blip>
          <a:stretch>
            <a:fillRect/>
          </a:stretch>
        </p:blipFill>
        <p:spPr>
          <a:xfrm>
            <a:off x="320025" y="14675"/>
            <a:ext cx="8398688" cy="511413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172"/>
        <p:cNvGrpSpPr/>
        <p:nvPr/>
      </p:nvGrpSpPr>
      <p:grpSpPr>
        <a:xfrm>
          <a:off x="0" y="0"/>
          <a:ext cx="0" cy="0"/>
          <a:chOff x="0" y="0"/>
          <a:chExt cx="0" cy="0"/>
        </a:xfrm>
      </p:grpSpPr>
      <p:cxnSp>
        <p:nvCxnSpPr>
          <p:cNvPr id="173" name="Google Shape;173;p27"/>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174" name="Google Shape;174;p27"/>
          <p:cNvSpPr txBox="1"/>
          <p:nvPr/>
        </p:nvSpPr>
        <p:spPr>
          <a:xfrm>
            <a:off x="568425" y="1083750"/>
            <a:ext cx="7342800" cy="601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sz="2700" u="sng">
                <a:solidFill>
                  <a:schemeClr val="hlink"/>
                </a:solidFill>
                <a:latin typeface="Montserrat"/>
                <a:ea typeface="Montserrat"/>
                <a:cs typeface="Montserrat"/>
                <a:sym typeface="Montserrat"/>
                <a:hlinkClick r:id="rId3"/>
              </a:rPr>
              <a:t>Tufts Tuition Pact</a:t>
            </a:r>
            <a:endParaRPr sz="2700">
              <a:latin typeface="Montserrat"/>
              <a:ea typeface="Montserrat"/>
              <a:cs typeface="Montserrat"/>
              <a:sym typeface="Montserrat"/>
            </a:endParaRPr>
          </a:p>
          <a:p>
            <a:pPr marL="0" lvl="0" indent="0" algn="l" rtl="0">
              <a:spcBef>
                <a:spcPts val="0"/>
              </a:spcBef>
              <a:spcAft>
                <a:spcPts val="0"/>
              </a:spcAft>
              <a:buNone/>
            </a:pPr>
            <a:endParaRPr sz="2700">
              <a:latin typeface="Montserrat"/>
              <a:ea typeface="Montserrat"/>
              <a:cs typeface="Montserrat"/>
              <a:sym typeface="Montserrat"/>
            </a:endParaRPr>
          </a:p>
          <a:p>
            <a:pPr marL="0" lvl="0" indent="0" algn="l" rtl="0">
              <a:spcBef>
                <a:spcPts val="0"/>
              </a:spcBef>
              <a:spcAft>
                <a:spcPts val="0"/>
              </a:spcAft>
              <a:buNone/>
            </a:pPr>
            <a:r>
              <a:rPr lang="en" sz="2700" u="sng">
                <a:solidFill>
                  <a:schemeClr val="hlink"/>
                </a:solidFill>
                <a:latin typeface="Montserrat"/>
                <a:ea typeface="Montserrat"/>
                <a:cs typeface="Montserrat"/>
                <a:sym typeface="Montserrat"/>
                <a:hlinkClick r:id="rId4"/>
              </a:rPr>
              <a:t>Affordability | Harvard</a:t>
            </a:r>
            <a:endParaRPr sz="2700">
              <a:latin typeface="Montserrat"/>
              <a:ea typeface="Montserrat"/>
              <a:cs typeface="Montserrat"/>
              <a:sym typeface="Montserrat"/>
            </a:endParaRPr>
          </a:p>
          <a:p>
            <a:pPr marL="0" lvl="0" indent="0" algn="l" rtl="0">
              <a:spcBef>
                <a:spcPts val="0"/>
              </a:spcBef>
              <a:spcAft>
                <a:spcPts val="0"/>
              </a:spcAft>
              <a:buNone/>
            </a:pPr>
            <a:endParaRPr sz="2700">
              <a:latin typeface="Montserrat"/>
              <a:ea typeface="Montserrat"/>
              <a:cs typeface="Montserrat"/>
              <a:sym typeface="Montserrat"/>
            </a:endParaRPr>
          </a:p>
          <a:p>
            <a:pPr marL="0" lvl="0" indent="0" algn="l" rtl="0">
              <a:spcBef>
                <a:spcPts val="0"/>
              </a:spcBef>
              <a:spcAft>
                <a:spcPts val="0"/>
              </a:spcAft>
              <a:buNone/>
            </a:pPr>
            <a:r>
              <a:rPr lang="en" sz="2700" u="sng">
                <a:solidFill>
                  <a:schemeClr val="hlink"/>
                </a:solidFill>
                <a:latin typeface="Montserrat"/>
                <a:ea typeface="Montserrat"/>
                <a:cs typeface="Montserrat"/>
                <a:sym typeface="Montserrat"/>
                <a:hlinkClick r:id="rId5"/>
              </a:rPr>
              <a:t>The Quaker Commitment | UPenn</a:t>
            </a:r>
            <a:endParaRPr sz="2700">
              <a:latin typeface="Montserrat"/>
              <a:ea typeface="Montserrat"/>
              <a:cs typeface="Montserrat"/>
              <a:sym typeface="Montserrat"/>
            </a:endParaRPr>
          </a:p>
          <a:p>
            <a:pPr marL="0" lvl="0" indent="0" algn="l" rtl="0">
              <a:spcBef>
                <a:spcPts val="0"/>
              </a:spcBef>
              <a:spcAft>
                <a:spcPts val="0"/>
              </a:spcAft>
              <a:buNone/>
            </a:pPr>
            <a:endParaRPr sz="2700">
              <a:latin typeface="Montserrat"/>
              <a:ea typeface="Montserrat"/>
              <a:cs typeface="Montserrat"/>
              <a:sym typeface="Montserrat"/>
            </a:endParaRPr>
          </a:p>
          <a:p>
            <a:pPr marL="0" lvl="0" indent="0" algn="l" rtl="0">
              <a:spcBef>
                <a:spcPts val="0"/>
              </a:spcBef>
              <a:spcAft>
                <a:spcPts val="0"/>
              </a:spcAft>
              <a:buNone/>
            </a:pPr>
            <a:r>
              <a:rPr lang="en" sz="2700" u="sng">
                <a:solidFill>
                  <a:schemeClr val="hlink"/>
                </a:solidFill>
                <a:latin typeface="Montserrat"/>
                <a:ea typeface="Montserrat"/>
                <a:cs typeface="Montserrat"/>
                <a:sym typeface="Montserrat"/>
                <a:hlinkClick r:id="rId6"/>
              </a:rPr>
              <a:t>The Brandeis Commitment</a:t>
            </a:r>
            <a:endParaRPr sz="2700">
              <a:latin typeface="Montserrat"/>
              <a:ea typeface="Montserrat"/>
              <a:cs typeface="Montserrat"/>
              <a:sym typeface="Montserrat"/>
            </a:endParaRPr>
          </a:p>
          <a:p>
            <a:pPr marL="0" lvl="0" indent="0" algn="l" rtl="0">
              <a:spcBef>
                <a:spcPts val="0"/>
              </a:spcBef>
              <a:spcAft>
                <a:spcPts val="0"/>
              </a:spcAft>
              <a:buNone/>
            </a:pPr>
            <a:endParaRPr sz="2700">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27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2700">
              <a:solidFill>
                <a:schemeClr val="dk1"/>
              </a:solidFill>
              <a:latin typeface="Montserrat"/>
              <a:ea typeface="Montserrat"/>
              <a:cs typeface="Montserrat"/>
              <a:sym typeface="Montserrat"/>
            </a:endParaRPr>
          </a:p>
          <a:p>
            <a:pPr marL="0" lvl="0" indent="0" algn="l" rtl="0">
              <a:spcBef>
                <a:spcPts val="0"/>
              </a:spcBef>
              <a:spcAft>
                <a:spcPts val="0"/>
              </a:spcAft>
              <a:buNone/>
            </a:pPr>
            <a:endParaRPr sz="2700">
              <a:latin typeface="Montserrat"/>
              <a:ea typeface="Montserrat"/>
              <a:cs typeface="Montserrat"/>
              <a:sym typeface="Montserrat"/>
            </a:endParaRPr>
          </a:p>
          <a:p>
            <a:pPr marL="0" lvl="0" indent="0" algn="l" rtl="0">
              <a:spcBef>
                <a:spcPts val="0"/>
              </a:spcBef>
              <a:spcAft>
                <a:spcPts val="0"/>
              </a:spcAft>
              <a:buNone/>
            </a:pPr>
            <a:endParaRPr sz="2700">
              <a:latin typeface="Montserrat"/>
              <a:ea typeface="Montserrat"/>
              <a:cs typeface="Montserrat"/>
              <a:sym typeface="Montserrat"/>
            </a:endParaRPr>
          </a:p>
          <a:p>
            <a:pPr marL="0" lvl="0" indent="0" algn="l" rtl="0">
              <a:spcBef>
                <a:spcPts val="0"/>
              </a:spcBef>
              <a:spcAft>
                <a:spcPts val="0"/>
              </a:spcAft>
              <a:buNone/>
            </a:pPr>
            <a:endParaRPr sz="2700">
              <a:latin typeface="Montserrat"/>
              <a:ea typeface="Montserrat"/>
              <a:cs typeface="Montserrat"/>
              <a:sym typeface="Montserrat"/>
            </a:endParaRPr>
          </a:p>
        </p:txBody>
      </p:sp>
      <p:sp>
        <p:nvSpPr>
          <p:cNvPr id="175" name="Google Shape;175;p27"/>
          <p:cNvSpPr txBox="1"/>
          <p:nvPr/>
        </p:nvSpPr>
        <p:spPr>
          <a:xfrm>
            <a:off x="514350" y="437525"/>
            <a:ext cx="8035500" cy="9036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1800" b="1">
                <a:solidFill>
                  <a:schemeClr val="lt1"/>
                </a:solidFill>
                <a:latin typeface="Playfair Display"/>
                <a:ea typeface="Playfair Display"/>
                <a:cs typeface="Playfair Display"/>
                <a:sym typeface="Playfair Display"/>
              </a:rPr>
              <a:t>Colegios con matrícula gratuita para ciertos niveles de ingresos (ejemplos)</a:t>
            </a:r>
            <a:endParaRPr sz="1800" b="1">
              <a:solidFill>
                <a:schemeClr val="lt1"/>
              </a:solidFill>
              <a:latin typeface="Playfair Display"/>
              <a:ea typeface="Playfair Display"/>
              <a:cs typeface="Playfair Display"/>
              <a:sym typeface="Playfair Display"/>
            </a:endParaRPr>
          </a:p>
          <a:p>
            <a:pPr marL="0" lvl="0" indent="0" algn="l" rtl="0">
              <a:lnSpc>
                <a:spcPct val="100000"/>
              </a:lnSpc>
              <a:spcBef>
                <a:spcPts val="1200"/>
              </a:spcBef>
              <a:spcAft>
                <a:spcPts val="0"/>
              </a:spcAft>
              <a:buNone/>
            </a:pPr>
            <a:endParaRPr sz="2800" b="1">
              <a:solidFill>
                <a:schemeClr val="lt1"/>
              </a:solidFill>
              <a:latin typeface="Playfair Display"/>
              <a:ea typeface="Playfair Display"/>
              <a:cs typeface="Playfair Display"/>
              <a:sym typeface="Playfair Display"/>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179"/>
        <p:cNvGrpSpPr/>
        <p:nvPr/>
      </p:nvGrpSpPr>
      <p:grpSpPr>
        <a:xfrm>
          <a:off x="0" y="0"/>
          <a:ext cx="0" cy="0"/>
          <a:chOff x="0" y="0"/>
          <a:chExt cx="0" cy="0"/>
        </a:xfrm>
      </p:grpSpPr>
      <p:cxnSp>
        <p:nvCxnSpPr>
          <p:cNvPr id="180" name="Google Shape;180;p28"/>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181" name="Google Shape;181;p28"/>
          <p:cNvSpPr txBox="1"/>
          <p:nvPr/>
        </p:nvSpPr>
        <p:spPr>
          <a:xfrm>
            <a:off x="514350" y="437525"/>
            <a:ext cx="7194900" cy="10914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2600">
                <a:solidFill>
                  <a:srgbClr val="FFFFFF"/>
                </a:solidFill>
                <a:latin typeface="Playfair Display"/>
                <a:ea typeface="Playfair Display"/>
                <a:cs typeface="Playfair Display"/>
                <a:sym typeface="Playfair Display"/>
              </a:rPr>
              <a:t>Universidades de 4 años</a:t>
            </a:r>
            <a:endParaRPr sz="2600">
              <a:solidFill>
                <a:srgbClr val="FFFFFF"/>
              </a:solidFill>
              <a:latin typeface="Playfair Display"/>
              <a:ea typeface="Playfair Display"/>
              <a:cs typeface="Playfair Display"/>
              <a:sym typeface="Playfair Display"/>
            </a:endParaRPr>
          </a:p>
          <a:p>
            <a:pPr marL="0" marR="0" lvl="0" indent="0" algn="l" rtl="0">
              <a:lnSpc>
                <a:spcPct val="150000"/>
              </a:lnSpc>
              <a:spcBef>
                <a:spcPts val="1200"/>
              </a:spcBef>
              <a:spcAft>
                <a:spcPts val="0"/>
              </a:spcAft>
              <a:buNone/>
            </a:pPr>
            <a:endParaRPr sz="3100">
              <a:solidFill>
                <a:srgbClr val="FFFFFF"/>
              </a:solidFill>
              <a:latin typeface="Playfair Display"/>
              <a:ea typeface="Playfair Display"/>
              <a:cs typeface="Playfair Display"/>
              <a:sym typeface="Playfair Display"/>
            </a:endParaRPr>
          </a:p>
        </p:txBody>
      </p:sp>
      <p:sp>
        <p:nvSpPr>
          <p:cNvPr id="182" name="Google Shape;182;p28"/>
          <p:cNvSpPr txBox="1"/>
          <p:nvPr/>
        </p:nvSpPr>
        <p:spPr>
          <a:xfrm>
            <a:off x="562000" y="1015300"/>
            <a:ext cx="4365300" cy="3285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800">
                <a:solidFill>
                  <a:schemeClr val="lt1"/>
                </a:solidFill>
                <a:latin typeface="Montserrat Medium"/>
                <a:ea typeface="Montserrat Medium"/>
                <a:cs typeface="Montserrat Medium"/>
                <a:sym typeface="Montserrat Medium"/>
              </a:rPr>
              <a:t>Título de Licenciatura</a:t>
            </a:r>
            <a:br>
              <a:rPr lang="en" sz="1800">
                <a:solidFill>
                  <a:schemeClr val="lt1"/>
                </a:solidFill>
                <a:latin typeface="Montserrat Medium"/>
                <a:ea typeface="Montserrat Medium"/>
                <a:cs typeface="Montserrat Medium"/>
                <a:sym typeface="Montserrat Medium"/>
              </a:rPr>
            </a:br>
            <a:r>
              <a:rPr lang="en" sz="1800">
                <a:solidFill>
                  <a:schemeClr val="lt1"/>
                </a:solidFill>
                <a:latin typeface="Montserrat Medium"/>
                <a:ea typeface="Montserrat Medium"/>
                <a:cs typeface="Montserrat Medium"/>
                <a:sym typeface="Montserrat Medium"/>
              </a:rPr>
              <a:t> ¿Qué buscan las universidades?</a:t>
            </a:r>
            <a:endParaRPr sz="1800">
              <a:solidFill>
                <a:schemeClr val="lt1"/>
              </a:solidFill>
              <a:latin typeface="Montserrat Medium"/>
              <a:ea typeface="Montserrat Medium"/>
              <a:cs typeface="Montserrat Medium"/>
              <a:sym typeface="Montserrat Medium"/>
            </a:endParaRPr>
          </a:p>
          <a:p>
            <a:pPr marL="457200" lvl="0" indent="-279400" algn="l" rtl="0">
              <a:lnSpc>
                <a:spcPct val="115000"/>
              </a:lnSpc>
              <a:spcBef>
                <a:spcPts val="1200"/>
              </a:spcBef>
              <a:spcAft>
                <a:spcPts val="0"/>
              </a:spcAft>
              <a:buClr>
                <a:schemeClr val="dk1"/>
              </a:buClr>
              <a:buSzPts val="800"/>
              <a:buChar char="➔"/>
            </a:pPr>
            <a:r>
              <a:rPr lang="en" sz="1800">
                <a:solidFill>
                  <a:schemeClr val="lt1"/>
                </a:solidFill>
                <a:latin typeface="Montserrat Medium"/>
                <a:ea typeface="Montserrat Medium"/>
                <a:cs typeface="Montserrat Medium"/>
                <a:sym typeface="Montserrat Medium"/>
              </a:rPr>
              <a:t>Dificultad de las clases</a:t>
            </a:r>
            <a:endParaRPr sz="1800">
              <a:solidFill>
                <a:schemeClr val="lt1"/>
              </a:solidFill>
              <a:latin typeface="Montserrat Medium"/>
              <a:ea typeface="Montserrat Medium"/>
              <a:cs typeface="Montserrat Medium"/>
              <a:sym typeface="Montserrat Medium"/>
            </a:endParaRPr>
          </a:p>
          <a:p>
            <a:pPr marL="457200" lvl="0" indent="-279400" algn="l" rtl="0">
              <a:lnSpc>
                <a:spcPct val="115000"/>
              </a:lnSpc>
              <a:spcBef>
                <a:spcPts val="0"/>
              </a:spcBef>
              <a:spcAft>
                <a:spcPts val="0"/>
              </a:spcAft>
              <a:buClr>
                <a:schemeClr val="dk1"/>
              </a:buClr>
              <a:buSzPts val="800"/>
              <a:buChar char="➔"/>
            </a:pPr>
            <a:r>
              <a:rPr lang="en" sz="1800">
                <a:solidFill>
                  <a:schemeClr val="lt1"/>
                </a:solidFill>
                <a:latin typeface="Montserrat Medium"/>
                <a:ea typeface="Montserrat Medium"/>
                <a:cs typeface="Montserrat Medium"/>
                <a:sym typeface="Montserrat Medium"/>
              </a:rPr>
              <a:t>GPA</a:t>
            </a:r>
            <a:endParaRPr sz="1800">
              <a:solidFill>
                <a:schemeClr val="lt1"/>
              </a:solidFill>
              <a:latin typeface="Montserrat Medium"/>
              <a:ea typeface="Montserrat Medium"/>
              <a:cs typeface="Montserrat Medium"/>
              <a:sym typeface="Montserrat Medium"/>
            </a:endParaRPr>
          </a:p>
          <a:p>
            <a:pPr marL="457200" lvl="0" indent="-279400" algn="l" rtl="0">
              <a:lnSpc>
                <a:spcPct val="115000"/>
              </a:lnSpc>
              <a:spcBef>
                <a:spcPts val="0"/>
              </a:spcBef>
              <a:spcAft>
                <a:spcPts val="0"/>
              </a:spcAft>
              <a:buClr>
                <a:schemeClr val="dk1"/>
              </a:buClr>
              <a:buSzPts val="800"/>
              <a:buChar char="➔"/>
            </a:pPr>
            <a:r>
              <a:rPr lang="en" sz="1800">
                <a:solidFill>
                  <a:schemeClr val="lt1"/>
                </a:solidFill>
                <a:latin typeface="Montserrat Medium"/>
                <a:ea typeface="Montserrat Medium"/>
                <a:cs typeface="Montserrat Medium"/>
                <a:sym typeface="Montserrat Medium"/>
              </a:rPr>
              <a:t>Ensayo</a:t>
            </a:r>
            <a:endParaRPr sz="1800">
              <a:solidFill>
                <a:schemeClr val="lt1"/>
              </a:solidFill>
              <a:latin typeface="Montserrat Medium"/>
              <a:ea typeface="Montserrat Medium"/>
              <a:cs typeface="Montserrat Medium"/>
              <a:sym typeface="Montserrat Medium"/>
            </a:endParaRPr>
          </a:p>
          <a:p>
            <a:pPr marL="457200" lvl="0" indent="-279400" algn="l" rtl="0">
              <a:lnSpc>
                <a:spcPct val="115000"/>
              </a:lnSpc>
              <a:spcBef>
                <a:spcPts val="0"/>
              </a:spcBef>
              <a:spcAft>
                <a:spcPts val="0"/>
              </a:spcAft>
              <a:buClr>
                <a:schemeClr val="dk1"/>
              </a:buClr>
              <a:buSzPts val="800"/>
              <a:buChar char="➔"/>
            </a:pPr>
            <a:r>
              <a:rPr lang="en" sz="1800">
                <a:solidFill>
                  <a:schemeClr val="lt1"/>
                </a:solidFill>
                <a:latin typeface="Montserrat Medium"/>
                <a:ea typeface="Montserrat Medium"/>
                <a:cs typeface="Montserrat Medium"/>
                <a:sym typeface="Montserrat Medium"/>
              </a:rPr>
              <a:t>Cartas de recomendación</a:t>
            </a:r>
            <a:endParaRPr sz="1800">
              <a:solidFill>
                <a:schemeClr val="lt1"/>
              </a:solidFill>
              <a:latin typeface="Montserrat Medium"/>
              <a:ea typeface="Montserrat Medium"/>
              <a:cs typeface="Montserrat Medium"/>
              <a:sym typeface="Montserrat Medium"/>
            </a:endParaRPr>
          </a:p>
          <a:p>
            <a:pPr marL="457200" lvl="0" indent="-279400" algn="l" rtl="0">
              <a:lnSpc>
                <a:spcPct val="115000"/>
              </a:lnSpc>
              <a:spcBef>
                <a:spcPts val="0"/>
              </a:spcBef>
              <a:spcAft>
                <a:spcPts val="0"/>
              </a:spcAft>
              <a:buClr>
                <a:schemeClr val="dk1"/>
              </a:buClr>
              <a:buSzPts val="800"/>
              <a:buChar char="➔"/>
            </a:pPr>
            <a:r>
              <a:rPr lang="en" sz="1800">
                <a:solidFill>
                  <a:schemeClr val="lt1"/>
                </a:solidFill>
                <a:latin typeface="Montserrat Medium"/>
                <a:ea typeface="Montserrat Medium"/>
                <a:cs typeface="Montserrat Medium"/>
                <a:sym typeface="Montserrat Medium"/>
              </a:rPr>
              <a:t>Puntajes SAT/ACT (si se requieren)</a:t>
            </a:r>
            <a:endParaRPr sz="1800">
              <a:solidFill>
                <a:schemeClr val="lt1"/>
              </a:solidFill>
              <a:latin typeface="Montserrat Medium"/>
              <a:ea typeface="Montserrat Medium"/>
              <a:cs typeface="Montserrat Medium"/>
              <a:sym typeface="Montserrat Medium"/>
            </a:endParaRPr>
          </a:p>
          <a:p>
            <a:pPr marL="0" lvl="0" indent="0" algn="l" rtl="0">
              <a:spcBef>
                <a:spcPts val="1200"/>
              </a:spcBef>
              <a:spcAft>
                <a:spcPts val="0"/>
              </a:spcAft>
              <a:buNone/>
            </a:pPr>
            <a:endParaRPr sz="21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600">
              <a:solidFill>
                <a:schemeClr val="lt1"/>
              </a:solidFill>
              <a:latin typeface="Montserrat Medium"/>
              <a:ea typeface="Montserrat Medium"/>
              <a:cs typeface="Montserrat Medium"/>
              <a:sym typeface="Montserrat Medium"/>
            </a:endParaRPr>
          </a:p>
          <a:p>
            <a:pPr marL="0" lvl="0" indent="0" algn="l" rtl="0">
              <a:lnSpc>
                <a:spcPct val="395454"/>
              </a:lnSpc>
              <a:spcBef>
                <a:spcPts val="1200"/>
              </a:spcBef>
              <a:spcAft>
                <a:spcPts val="0"/>
              </a:spcAft>
              <a:buNone/>
            </a:pPr>
            <a:endParaRPr sz="1500">
              <a:solidFill>
                <a:schemeClr val="lt1"/>
              </a:solidFill>
              <a:latin typeface="Montserrat Medium"/>
              <a:ea typeface="Montserrat Medium"/>
              <a:cs typeface="Montserrat Medium"/>
              <a:sym typeface="Montserrat Medium"/>
            </a:endParaRPr>
          </a:p>
          <a:p>
            <a:pPr marL="0" lvl="0" indent="0" algn="l" rtl="0">
              <a:lnSpc>
                <a:spcPct val="395454"/>
              </a:lnSpc>
              <a:spcBef>
                <a:spcPts val="1200"/>
              </a:spcBef>
              <a:spcAft>
                <a:spcPts val="0"/>
              </a:spcAft>
              <a:buNone/>
            </a:pPr>
            <a:endParaRPr sz="1500">
              <a:solidFill>
                <a:schemeClr val="lt1"/>
              </a:solidFill>
              <a:latin typeface="Montserrat Medium"/>
              <a:ea typeface="Montserrat Medium"/>
              <a:cs typeface="Montserrat Medium"/>
              <a:sym typeface="Montserrat Medium"/>
            </a:endParaRPr>
          </a:p>
          <a:p>
            <a:pPr marL="0" lvl="0" indent="0" algn="l" rtl="0">
              <a:spcBef>
                <a:spcPts val="1200"/>
              </a:spcBef>
              <a:spcAft>
                <a:spcPts val="0"/>
              </a:spcAft>
              <a:buNone/>
            </a:pPr>
            <a:endParaRPr sz="16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6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6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600">
              <a:solidFill>
                <a:schemeClr val="lt1"/>
              </a:solidFill>
              <a:latin typeface="Montserrat Medium"/>
              <a:ea typeface="Montserrat Medium"/>
              <a:cs typeface="Montserrat Medium"/>
              <a:sym typeface="Montserrat Medium"/>
            </a:endParaRPr>
          </a:p>
        </p:txBody>
      </p:sp>
      <p:sp>
        <p:nvSpPr>
          <p:cNvPr id="183" name="Google Shape;183;p28"/>
          <p:cNvSpPr txBox="1"/>
          <p:nvPr/>
        </p:nvSpPr>
        <p:spPr>
          <a:xfrm>
            <a:off x="429600" y="4019825"/>
            <a:ext cx="8714400" cy="96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i="1">
                <a:solidFill>
                  <a:srgbClr val="E6E6E4"/>
                </a:solidFill>
                <a:latin typeface="Montserrat Medium"/>
                <a:ea typeface="Montserrat Medium"/>
                <a:cs typeface="Montserrat Medium"/>
                <a:sym typeface="Montserrat Medium"/>
              </a:rPr>
              <a:t>Las universidades privadas selectivas (ejemplos: BU y Northeastern) tienen requisitos más exigentes, que incluyen ensayos adicionales, entrevistas y 4 años de todas las materias académicas básicas.</a:t>
            </a:r>
            <a:endParaRPr sz="1200" i="1">
              <a:solidFill>
                <a:srgbClr val="E6E6E4"/>
              </a:solidFill>
              <a:latin typeface="Montserrat Medium"/>
              <a:ea typeface="Montserrat Medium"/>
              <a:cs typeface="Montserrat Medium"/>
              <a:sym typeface="Montserrat Medium"/>
            </a:endParaRPr>
          </a:p>
        </p:txBody>
      </p:sp>
      <p:sp>
        <p:nvSpPr>
          <p:cNvPr id="184" name="Google Shape;184;p28"/>
          <p:cNvSpPr txBox="1"/>
          <p:nvPr/>
        </p:nvSpPr>
        <p:spPr>
          <a:xfrm>
            <a:off x="4882175" y="1653925"/>
            <a:ext cx="4968300" cy="28752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1200"/>
              </a:spcBef>
              <a:spcAft>
                <a:spcPts val="0"/>
              </a:spcAft>
              <a:buNone/>
            </a:pPr>
            <a:r>
              <a:rPr lang="en" sz="1600">
                <a:solidFill>
                  <a:schemeClr val="lt1"/>
                </a:solidFill>
                <a:latin typeface="Montserrat Medium"/>
                <a:ea typeface="Montserrat Medium"/>
                <a:cs typeface="Montserrat Medium"/>
                <a:sym typeface="Montserrat Medium"/>
              </a:rPr>
              <a:t>Requisitos </a:t>
            </a:r>
            <a:r>
              <a:rPr lang="en" sz="1600" u="sng">
                <a:solidFill>
                  <a:schemeClr val="lt1"/>
                </a:solidFill>
                <a:latin typeface="Montserrat Medium"/>
                <a:ea typeface="Montserrat Medium"/>
                <a:cs typeface="Montserrat Medium"/>
                <a:sym typeface="Montserrat Medium"/>
              </a:rPr>
              <a:t>mínimos</a:t>
            </a:r>
            <a:r>
              <a:rPr lang="en" sz="1600">
                <a:solidFill>
                  <a:schemeClr val="lt1"/>
                </a:solidFill>
                <a:latin typeface="Montserrat Medium"/>
                <a:ea typeface="Montserrat Medium"/>
                <a:cs typeface="Montserrat Medium"/>
                <a:sym typeface="Montserrat Medium"/>
              </a:rPr>
              <a:t>:</a:t>
            </a:r>
            <a:endParaRPr sz="1600">
              <a:solidFill>
                <a:schemeClr val="lt1"/>
              </a:solidFill>
              <a:latin typeface="Montserrat Medium"/>
              <a:ea typeface="Montserrat Medium"/>
              <a:cs typeface="Montserrat Medium"/>
              <a:sym typeface="Montserrat Medium"/>
            </a:endParaRPr>
          </a:p>
          <a:p>
            <a:pPr marL="457200" lvl="0" indent="-273050" algn="l" rtl="0">
              <a:lnSpc>
                <a:spcPct val="115000"/>
              </a:lnSpc>
              <a:spcBef>
                <a:spcPts val="1200"/>
              </a:spcBef>
              <a:spcAft>
                <a:spcPts val="0"/>
              </a:spcAft>
              <a:buClr>
                <a:schemeClr val="dk1"/>
              </a:buClr>
              <a:buSzPts val="700"/>
              <a:buChar char="➔"/>
            </a:pPr>
            <a:r>
              <a:rPr lang="en" sz="1600">
                <a:solidFill>
                  <a:schemeClr val="lt1"/>
                </a:solidFill>
                <a:latin typeface="Montserrat Medium"/>
                <a:ea typeface="Montserrat Medium"/>
                <a:cs typeface="Montserrat Medium"/>
                <a:sym typeface="Montserrat Medium"/>
              </a:rPr>
              <a:t>4 años de inglés</a:t>
            </a:r>
            <a:endParaRPr sz="1600">
              <a:solidFill>
                <a:schemeClr val="lt1"/>
              </a:solidFill>
              <a:latin typeface="Montserrat Medium"/>
              <a:ea typeface="Montserrat Medium"/>
              <a:cs typeface="Montserrat Medium"/>
              <a:sym typeface="Montserrat Medium"/>
            </a:endParaRPr>
          </a:p>
          <a:p>
            <a:pPr marL="457200" lvl="0" indent="-273050" algn="l" rtl="0">
              <a:lnSpc>
                <a:spcPct val="115000"/>
              </a:lnSpc>
              <a:spcBef>
                <a:spcPts val="0"/>
              </a:spcBef>
              <a:spcAft>
                <a:spcPts val="0"/>
              </a:spcAft>
              <a:buClr>
                <a:schemeClr val="dk1"/>
              </a:buClr>
              <a:buSzPts val="700"/>
              <a:buChar char="➔"/>
            </a:pPr>
            <a:r>
              <a:rPr lang="en" sz="1600">
                <a:solidFill>
                  <a:schemeClr val="lt1"/>
                </a:solidFill>
                <a:latin typeface="Montserrat Medium"/>
                <a:ea typeface="Montserrat Medium"/>
                <a:cs typeface="Montserrat Medium"/>
                <a:sym typeface="Montserrat Medium"/>
              </a:rPr>
              <a:t>4 años de matemáticas</a:t>
            </a:r>
            <a:endParaRPr sz="1600">
              <a:solidFill>
                <a:schemeClr val="lt1"/>
              </a:solidFill>
              <a:latin typeface="Montserrat Medium"/>
              <a:ea typeface="Montserrat Medium"/>
              <a:cs typeface="Montserrat Medium"/>
              <a:sym typeface="Montserrat Medium"/>
            </a:endParaRPr>
          </a:p>
          <a:p>
            <a:pPr marL="457200" lvl="0" indent="-273050" algn="l" rtl="0">
              <a:lnSpc>
                <a:spcPct val="115000"/>
              </a:lnSpc>
              <a:spcBef>
                <a:spcPts val="0"/>
              </a:spcBef>
              <a:spcAft>
                <a:spcPts val="0"/>
              </a:spcAft>
              <a:buClr>
                <a:schemeClr val="dk1"/>
              </a:buClr>
              <a:buSzPts val="700"/>
              <a:buChar char="➔"/>
            </a:pPr>
            <a:r>
              <a:rPr lang="en" sz="1600">
                <a:solidFill>
                  <a:schemeClr val="lt1"/>
                </a:solidFill>
                <a:latin typeface="Montserrat Medium"/>
                <a:ea typeface="Montserrat Medium"/>
                <a:cs typeface="Montserrat Medium"/>
                <a:sym typeface="Montserrat Medium"/>
              </a:rPr>
              <a:t>3 años de ciencias de laboratorio</a:t>
            </a:r>
            <a:endParaRPr sz="1600">
              <a:solidFill>
                <a:schemeClr val="lt1"/>
              </a:solidFill>
              <a:latin typeface="Montserrat Medium"/>
              <a:ea typeface="Montserrat Medium"/>
              <a:cs typeface="Montserrat Medium"/>
              <a:sym typeface="Montserrat Medium"/>
            </a:endParaRPr>
          </a:p>
          <a:p>
            <a:pPr marL="457200" lvl="0" indent="-273050" algn="l" rtl="0">
              <a:lnSpc>
                <a:spcPct val="115000"/>
              </a:lnSpc>
              <a:spcBef>
                <a:spcPts val="0"/>
              </a:spcBef>
              <a:spcAft>
                <a:spcPts val="0"/>
              </a:spcAft>
              <a:buClr>
                <a:schemeClr val="dk1"/>
              </a:buClr>
              <a:buSzPts val="700"/>
              <a:buChar char="➔"/>
            </a:pPr>
            <a:r>
              <a:rPr lang="en" sz="1600">
                <a:solidFill>
                  <a:schemeClr val="lt1"/>
                </a:solidFill>
                <a:latin typeface="Montserrat Medium"/>
                <a:ea typeface="Montserrat Medium"/>
                <a:cs typeface="Montserrat Medium"/>
                <a:sym typeface="Montserrat Medium"/>
              </a:rPr>
              <a:t>2 años de ciencias sociales</a:t>
            </a:r>
            <a:br>
              <a:rPr lang="en" sz="1600">
                <a:solidFill>
                  <a:schemeClr val="lt1"/>
                </a:solidFill>
                <a:latin typeface="Montserrat Medium"/>
                <a:ea typeface="Montserrat Medium"/>
                <a:cs typeface="Montserrat Medium"/>
                <a:sym typeface="Montserrat Medium"/>
              </a:rPr>
            </a:br>
            <a:r>
              <a:rPr lang="en" sz="1600">
                <a:solidFill>
                  <a:schemeClr val="lt1"/>
                </a:solidFill>
                <a:latin typeface="Montserrat Medium"/>
                <a:ea typeface="Montserrat Medium"/>
                <a:cs typeface="Montserrat Medium"/>
                <a:sym typeface="Montserrat Medium"/>
              </a:rPr>
              <a:t>2 años del mismo idioma extranjero</a:t>
            </a:r>
            <a:br>
              <a:rPr lang="en" sz="1600">
                <a:solidFill>
                  <a:schemeClr val="lt1"/>
                </a:solidFill>
                <a:latin typeface="Montserrat Medium"/>
                <a:ea typeface="Montserrat Medium"/>
                <a:cs typeface="Montserrat Medium"/>
                <a:sym typeface="Montserrat Medium"/>
              </a:rPr>
            </a:br>
            <a:endParaRPr sz="1600">
              <a:solidFill>
                <a:schemeClr val="lt1"/>
              </a:solidFill>
              <a:latin typeface="Montserrat Medium"/>
              <a:ea typeface="Montserrat Medium"/>
              <a:cs typeface="Montserrat Medium"/>
              <a:sym typeface="Montserrat Medium"/>
            </a:endParaRPr>
          </a:p>
          <a:p>
            <a:pPr marL="457200" marR="0" lvl="0" indent="0" algn="l" rtl="0">
              <a:lnSpc>
                <a:spcPct val="100000"/>
              </a:lnSpc>
              <a:spcBef>
                <a:spcPts val="1200"/>
              </a:spcBef>
              <a:spcAft>
                <a:spcPts val="0"/>
              </a:spcAft>
              <a:buNone/>
            </a:pPr>
            <a:endParaRPr sz="1600" i="1" u="sng">
              <a:solidFill>
                <a:schemeClr val="lt1"/>
              </a:solidFill>
              <a:latin typeface="Montserrat Medium"/>
              <a:ea typeface="Montserrat Medium"/>
              <a:cs typeface="Montserrat Medium"/>
              <a:sym typeface="Montserrat Medium"/>
            </a:endParaRPr>
          </a:p>
          <a:p>
            <a:pPr marL="0" marR="0" lvl="0" indent="0" algn="l" rtl="0">
              <a:lnSpc>
                <a:spcPct val="100000"/>
              </a:lnSpc>
              <a:spcBef>
                <a:spcPts val="0"/>
              </a:spcBef>
              <a:spcAft>
                <a:spcPts val="0"/>
              </a:spcAft>
              <a:buClr>
                <a:srgbClr val="000000"/>
              </a:buClr>
              <a:buSzPts val="1400"/>
              <a:buFont typeface="Arial"/>
              <a:buNone/>
            </a:pPr>
            <a:endParaRPr sz="1000" i="0" u="none" strike="noStrike" cap="none">
              <a:solidFill>
                <a:schemeClr val="lt1"/>
              </a:solidFill>
              <a:latin typeface="Montserrat Medium"/>
              <a:ea typeface="Montserrat Medium"/>
              <a:cs typeface="Montserrat Medium"/>
              <a:sym typeface="Montserrat Medium"/>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188"/>
        <p:cNvGrpSpPr/>
        <p:nvPr/>
      </p:nvGrpSpPr>
      <p:grpSpPr>
        <a:xfrm>
          <a:off x="0" y="0"/>
          <a:ext cx="0" cy="0"/>
          <a:chOff x="0" y="0"/>
          <a:chExt cx="0" cy="0"/>
        </a:xfrm>
      </p:grpSpPr>
      <p:cxnSp>
        <p:nvCxnSpPr>
          <p:cNvPr id="189" name="Google Shape;189;p29"/>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190" name="Google Shape;190;p29"/>
          <p:cNvSpPr txBox="1"/>
          <p:nvPr/>
        </p:nvSpPr>
        <p:spPr>
          <a:xfrm>
            <a:off x="514350" y="437525"/>
            <a:ext cx="7758000" cy="11799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3100">
                <a:solidFill>
                  <a:srgbClr val="FFFFFF"/>
                </a:solidFill>
                <a:latin typeface="Playfair Display"/>
                <a:ea typeface="Playfair Display"/>
                <a:cs typeface="Playfair Display"/>
                <a:sym typeface="Playfair Display"/>
              </a:rPr>
              <a:t>Tipos de plazos de admisión universitaria</a:t>
            </a:r>
            <a:endParaRPr sz="3100">
              <a:solidFill>
                <a:srgbClr val="FFFFFF"/>
              </a:solidFill>
              <a:latin typeface="Playfair Display"/>
              <a:ea typeface="Playfair Display"/>
              <a:cs typeface="Playfair Display"/>
              <a:sym typeface="Playfair Display"/>
            </a:endParaRPr>
          </a:p>
          <a:p>
            <a:pPr marL="0" marR="0" lvl="0" indent="0" algn="l" rtl="0">
              <a:lnSpc>
                <a:spcPct val="100000"/>
              </a:lnSpc>
              <a:spcBef>
                <a:spcPts val="1200"/>
              </a:spcBef>
              <a:spcAft>
                <a:spcPts val="0"/>
              </a:spcAft>
              <a:buNone/>
            </a:pPr>
            <a:endParaRPr sz="3100">
              <a:solidFill>
                <a:srgbClr val="FFFFFF"/>
              </a:solidFill>
              <a:latin typeface="Playfair Display"/>
              <a:ea typeface="Playfair Display"/>
              <a:cs typeface="Playfair Display"/>
              <a:sym typeface="Playfair Display"/>
            </a:endParaRPr>
          </a:p>
        </p:txBody>
      </p:sp>
      <p:sp>
        <p:nvSpPr>
          <p:cNvPr id="191" name="Google Shape;191;p29"/>
          <p:cNvSpPr txBox="1"/>
          <p:nvPr/>
        </p:nvSpPr>
        <p:spPr>
          <a:xfrm>
            <a:off x="790600" y="1243900"/>
            <a:ext cx="7815000" cy="32853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1000"/>
              </a:spcBef>
              <a:spcAft>
                <a:spcPts val="0"/>
              </a:spcAft>
              <a:buNone/>
            </a:pPr>
            <a:r>
              <a:rPr lang="en" sz="1100" b="1">
                <a:solidFill>
                  <a:schemeClr val="lt1"/>
                </a:solidFill>
              </a:rPr>
              <a:t>Decisión Regular:</a:t>
            </a:r>
            <a:r>
              <a:rPr lang="en" sz="1100">
                <a:solidFill>
                  <a:schemeClr val="lt1"/>
                </a:solidFill>
              </a:rPr>
              <a:t> Fecha límite fija para enviar todos los materiales (Ejemplo: 1/1, 15/1)</a:t>
            </a:r>
            <a:endParaRPr sz="1100">
              <a:solidFill>
                <a:schemeClr val="lt1"/>
              </a:solidFill>
            </a:endParaRPr>
          </a:p>
          <a:p>
            <a:pPr marL="457200" lvl="0" indent="0" algn="l" rtl="0">
              <a:lnSpc>
                <a:spcPct val="115000"/>
              </a:lnSpc>
              <a:spcBef>
                <a:spcPts val="1000"/>
              </a:spcBef>
              <a:spcAft>
                <a:spcPts val="0"/>
              </a:spcAft>
              <a:buNone/>
            </a:pPr>
            <a:br>
              <a:rPr lang="en" sz="1100">
                <a:solidFill>
                  <a:schemeClr val="lt1"/>
                </a:solidFill>
              </a:rPr>
            </a:br>
            <a:r>
              <a:rPr lang="en" sz="1100">
                <a:solidFill>
                  <a:schemeClr val="lt1"/>
                </a:solidFill>
              </a:rPr>
              <a:t> </a:t>
            </a:r>
            <a:r>
              <a:rPr lang="en" sz="1100" b="1">
                <a:solidFill>
                  <a:schemeClr val="lt1"/>
                </a:solidFill>
              </a:rPr>
              <a:t>Acción Temprana:</a:t>
            </a:r>
            <a:r>
              <a:rPr lang="en" sz="1100">
                <a:solidFill>
                  <a:schemeClr val="lt1"/>
                </a:solidFill>
              </a:rPr>
              <a:t> Fecha límite anticipada no vinculante</a:t>
            </a:r>
            <a:br>
              <a:rPr lang="en" sz="1100">
                <a:solidFill>
                  <a:schemeClr val="lt1"/>
                </a:solidFill>
              </a:rPr>
            </a:br>
            <a:r>
              <a:rPr lang="en" sz="1100">
                <a:solidFill>
                  <a:schemeClr val="lt1"/>
                </a:solidFill>
              </a:rPr>
              <a:t> A menudo el 1 de noviembre, ¡o antes!</a:t>
            </a:r>
            <a:endParaRPr sz="1100">
              <a:solidFill>
                <a:schemeClr val="lt1"/>
              </a:solidFill>
            </a:endParaRPr>
          </a:p>
          <a:p>
            <a:pPr marL="457200" lvl="0" indent="0" algn="l" rtl="0">
              <a:lnSpc>
                <a:spcPct val="115000"/>
              </a:lnSpc>
              <a:spcBef>
                <a:spcPts val="1000"/>
              </a:spcBef>
              <a:spcAft>
                <a:spcPts val="0"/>
              </a:spcAft>
              <a:buNone/>
            </a:pPr>
            <a:br>
              <a:rPr lang="en" sz="1100">
                <a:solidFill>
                  <a:schemeClr val="lt1"/>
                </a:solidFill>
              </a:rPr>
            </a:br>
            <a:r>
              <a:rPr lang="en" sz="1100" b="1">
                <a:solidFill>
                  <a:schemeClr val="lt1"/>
                </a:solidFill>
              </a:rPr>
              <a:t> Decisión Temprana:</a:t>
            </a:r>
            <a:r>
              <a:rPr lang="en" sz="1100">
                <a:solidFill>
                  <a:schemeClr val="lt1"/>
                </a:solidFill>
              </a:rPr>
              <a:t> Fecha límite anticipada vinculante</a:t>
            </a:r>
            <a:br>
              <a:rPr lang="en" sz="1100">
                <a:solidFill>
                  <a:schemeClr val="lt1"/>
                </a:solidFill>
              </a:rPr>
            </a:br>
            <a:r>
              <a:rPr lang="en" sz="1100">
                <a:solidFill>
                  <a:schemeClr val="lt1"/>
                </a:solidFill>
              </a:rPr>
              <a:t> Debes asistir si eres aceptado</a:t>
            </a:r>
            <a:endParaRPr sz="1100">
              <a:solidFill>
                <a:schemeClr val="lt1"/>
              </a:solidFill>
            </a:endParaRPr>
          </a:p>
          <a:p>
            <a:pPr marL="457200" lvl="0" indent="0" algn="l" rtl="0">
              <a:lnSpc>
                <a:spcPct val="115000"/>
              </a:lnSpc>
              <a:spcBef>
                <a:spcPts val="1000"/>
              </a:spcBef>
              <a:spcAft>
                <a:spcPts val="0"/>
              </a:spcAft>
              <a:buNone/>
            </a:pPr>
            <a:br>
              <a:rPr lang="en" sz="1100">
                <a:solidFill>
                  <a:schemeClr val="lt1"/>
                </a:solidFill>
              </a:rPr>
            </a:br>
            <a:r>
              <a:rPr lang="en" sz="1100" b="1">
                <a:solidFill>
                  <a:schemeClr val="lt1"/>
                </a:solidFill>
              </a:rPr>
              <a:t> Admisión Continua: </a:t>
            </a:r>
            <a:r>
              <a:rPr lang="en" sz="1100">
                <a:solidFill>
                  <a:schemeClr val="lt1"/>
                </a:solidFill>
              </a:rPr>
              <a:t>Las solicitudes se aceptan y las decisiones se toman de manera continua (a medida que llegan) – ¡entre antes, mejor!</a:t>
            </a:r>
            <a:endParaRPr sz="1100">
              <a:solidFill>
                <a:schemeClr val="lt1"/>
              </a:solidFill>
            </a:endParaRPr>
          </a:p>
          <a:p>
            <a:pPr marL="457200" lvl="0" indent="0" algn="l" rtl="0">
              <a:spcBef>
                <a:spcPts val="280"/>
              </a:spcBef>
              <a:spcAft>
                <a:spcPts val="0"/>
              </a:spcAft>
              <a:buNone/>
            </a:pPr>
            <a:endParaRPr sz="1900" b="1">
              <a:solidFill>
                <a:schemeClr val="lt1"/>
              </a:solidFill>
              <a:latin typeface="Montserrat"/>
              <a:ea typeface="Montserrat"/>
              <a:cs typeface="Montserrat"/>
              <a:sym typeface="Montserrat"/>
            </a:endParaRPr>
          </a:p>
          <a:p>
            <a:pPr marL="457200" lvl="0" indent="0" algn="l" rtl="0">
              <a:spcBef>
                <a:spcPts val="280"/>
              </a:spcBef>
              <a:spcAft>
                <a:spcPts val="0"/>
              </a:spcAft>
              <a:buNone/>
            </a:pPr>
            <a:endParaRPr sz="1200" i="1">
              <a:solidFill>
                <a:schemeClr val="lt1"/>
              </a:solidFill>
              <a:latin typeface="Montserrat Medium"/>
              <a:ea typeface="Montserrat Medium"/>
              <a:cs typeface="Montserrat Medium"/>
              <a:sym typeface="Montserrat Medium"/>
            </a:endParaRPr>
          </a:p>
          <a:p>
            <a:pPr marL="0" lvl="0" indent="0" algn="l" rtl="0">
              <a:lnSpc>
                <a:spcPct val="115000"/>
              </a:lnSpc>
              <a:spcBef>
                <a:spcPts val="1200"/>
              </a:spcBef>
              <a:spcAft>
                <a:spcPts val="0"/>
              </a:spcAft>
              <a:buClr>
                <a:schemeClr val="dk1"/>
              </a:buClr>
              <a:buSzPts val="1100"/>
              <a:buFont typeface="Arial"/>
              <a:buNone/>
            </a:pPr>
            <a:r>
              <a:rPr lang="en" sz="1600" i="1">
                <a:solidFill>
                  <a:schemeClr val="lt1"/>
                </a:solidFill>
                <a:latin typeface="Montserrat Medium"/>
                <a:ea typeface="Montserrat Medium"/>
                <a:cs typeface="Montserrat Medium"/>
                <a:sym typeface="Montserrat Medium"/>
              </a:rPr>
              <a:t>Nota: Algunos programas o carreras (por ejemplo, Enfermería), así como ciertas becas, pueden tener fechas límite anticipadas.</a:t>
            </a:r>
            <a:endParaRPr sz="1600" i="1">
              <a:solidFill>
                <a:schemeClr val="lt1"/>
              </a:solidFill>
              <a:latin typeface="Montserrat Medium"/>
              <a:ea typeface="Montserrat Medium"/>
              <a:cs typeface="Montserrat Medium"/>
              <a:sym typeface="Montserrat Medium"/>
            </a:endParaRPr>
          </a:p>
          <a:p>
            <a:pPr marL="0" lvl="0" indent="0" algn="l" rtl="0">
              <a:spcBef>
                <a:spcPts val="1200"/>
              </a:spcBef>
              <a:spcAft>
                <a:spcPts val="0"/>
              </a:spcAft>
              <a:buNone/>
            </a:pPr>
            <a:endParaRPr sz="1600" i="1">
              <a:solidFill>
                <a:schemeClr val="lt1"/>
              </a:solidFill>
              <a:latin typeface="Montserrat Medium"/>
              <a:ea typeface="Montserrat Medium"/>
              <a:cs typeface="Montserrat Medium"/>
              <a:sym typeface="Montserrat Medium"/>
            </a:endParaRPr>
          </a:p>
          <a:p>
            <a:pPr marL="457200" lvl="0" indent="0" algn="l" rtl="0">
              <a:spcBef>
                <a:spcPts val="0"/>
              </a:spcBef>
              <a:spcAft>
                <a:spcPts val="0"/>
              </a:spcAft>
              <a:buNone/>
            </a:pPr>
            <a:endParaRPr sz="3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000">
              <a:solidFill>
                <a:schemeClr val="lt1"/>
              </a:solidFill>
              <a:latin typeface="Montserrat Medium"/>
              <a:ea typeface="Montserrat Medium"/>
              <a:cs typeface="Montserrat Medium"/>
              <a:sym typeface="Montserrat Medium"/>
            </a:endParaRPr>
          </a:p>
          <a:p>
            <a:pPr marL="0" lvl="0" indent="0" algn="l" rtl="0">
              <a:lnSpc>
                <a:spcPct val="395454"/>
              </a:lnSpc>
              <a:spcBef>
                <a:spcPts val="1200"/>
              </a:spcBef>
              <a:spcAft>
                <a:spcPts val="0"/>
              </a:spcAft>
              <a:buNone/>
            </a:pPr>
            <a:endParaRPr>
              <a:solidFill>
                <a:schemeClr val="lt1"/>
              </a:solidFill>
              <a:latin typeface="Montserrat Medium"/>
              <a:ea typeface="Montserrat Medium"/>
              <a:cs typeface="Montserrat Medium"/>
              <a:sym typeface="Montserrat Medium"/>
            </a:endParaRPr>
          </a:p>
          <a:p>
            <a:pPr marL="0" lvl="0" indent="0" algn="l" rtl="0">
              <a:lnSpc>
                <a:spcPct val="395454"/>
              </a:lnSpc>
              <a:spcBef>
                <a:spcPts val="1200"/>
              </a:spcBef>
              <a:spcAft>
                <a:spcPts val="0"/>
              </a:spcAft>
              <a:buNone/>
            </a:pPr>
            <a:endParaRPr>
              <a:solidFill>
                <a:schemeClr val="lt1"/>
              </a:solidFill>
              <a:latin typeface="Montserrat Medium"/>
              <a:ea typeface="Montserrat Medium"/>
              <a:cs typeface="Montserrat Medium"/>
              <a:sym typeface="Montserrat Medium"/>
            </a:endParaRPr>
          </a:p>
          <a:p>
            <a:pPr marL="0" lvl="0" indent="0" algn="l" rtl="0">
              <a:spcBef>
                <a:spcPts val="1200"/>
              </a:spcBef>
              <a:spcAft>
                <a:spcPts val="0"/>
              </a:spcAft>
              <a:buNone/>
            </a:pPr>
            <a:endParaRPr sz="15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5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5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500">
              <a:solidFill>
                <a:schemeClr val="lt1"/>
              </a:solidFill>
              <a:latin typeface="Montserrat Medium"/>
              <a:ea typeface="Montserrat Medium"/>
              <a:cs typeface="Montserrat Medium"/>
              <a:sym typeface="Montserrat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195"/>
        <p:cNvGrpSpPr/>
        <p:nvPr/>
      </p:nvGrpSpPr>
      <p:grpSpPr>
        <a:xfrm>
          <a:off x="0" y="0"/>
          <a:ext cx="0" cy="0"/>
          <a:chOff x="0" y="0"/>
          <a:chExt cx="0" cy="0"/>
        </a:xfrm>
      </p:grpSpPr>
      <p:cxnSp>
        <p:nvCxnSpPr>
          <p:cNvPr id="196" name="Google Shape;196;p30"/>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197" name="Google Shape;197;p30"/>
          <p:cNvSpPr txBox="1"/>
          <p:nvPr/>
        </p:nvSpPr>
        <p:spPr>
          <a:xfrm>
            <a:off x="534150" y="196950"/>
            <a:ext cx="7758000" cy="11799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3100">
                <a:solidFill>
                  <a:srgbClr val="FFFFFF"/>
                </a:solidFill>
                <a:latin typeface="Playfair Display"/>
                <a:ea typeface="Playfair Display"/>
                <a:cs typeface="Playfair Display"/>
                <a:sym typeface="Playfair Display"/>
              </a:rPr>
              <a:t>Finalizando tu lista de universidades</a:t>
            </a:r>
            <a:endParaRPr sz="3100">
              <a:solidFill>
                <a:srgbClr val="FFFFFF"/>
              </a:solidFill>
              <a:latin typeface="Playfair Display"/>
              <a:ea typeface="Playfair Display"/>
              <a:cs typeface="Playfair Display"/>
              <a:sym typeface="Playfair Display"/>
            </a:endParaRPr>
          </a:p>
          <a:p>
            <a:pPr marL="0" marR="0" lvl="0" indent="0" algn="l" rtl="0">
              <a:lnSpc>
                <a:spcPct val="100000"/>
              </a:lnSpc>
              <a:spcBef>
                <a:spcPts val="1200"/>
              </a:spcBef>
              <a:spcAft>
                <a:spcPts val="0"/>
              </a:spcAft>
              <a:buNone/>
            </a:pPr>
            <a:endParaRPr sz="3100">
              <a:solidFill>
                <a:srgbClr val="FFFFFF"/>
              </a:solidFill>
              <a:latin typeface="Playfair Display"/>
              <a:ea typeface="Playfair Display"/>
              <a:cs typeface="Playfair Display"/>
              <a:sym typeface="Playfair Display"/>
            </a:endParaRPr>
          </a:p>
        </p:txBody>
      </p:sp>
      <p:sp>
        <p:nvSpPr>
          <p:cNvPr id="198" name="Google Shape;198;p30"/>
          <p:cNvSpPr txBox="1"/>
          <p:nvPr/>
        </p:nvSpPr>
        <p:spPr>
          <a:xfrm>
            <a:off x="646250" y="627400"/>
            <a:ext cx="6715200" cy="457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000">
                <a:solidFill>
                  <a:schemeClr val="lt1"/>
                </a:solidFill>
                <a:latin typeface="Montserrat Medium"/>
                <a:ea typeface="Montserrat Medium"/>
                <a:cs typeface="Montserrat Medium"/>
                <a:sym typeface="Montserrat Medium"/>
              </a:rPr>
              <a:t>ALCANZABLE (REACH)</a:t>
            </a:r>
            <a:endParaRPr sz="1300">
              <a:solidFill>
                <a:schemeClr val="lt1"/>
              </a:solidFill>
              <a:latin typeface="Montserrat Medium"/>
              <a:ea typeface="Montserrat Medium"/>
              <a:cs typeface="Montserrat Medium"/>
              <a:sym typeface="Montserrat Medium"/>
            </a:endParaRPr>
          </a:p>
          <a:p>
            <a:pPr marL="1371600" lvl="0" indent="-298450" algn="l" rtl="0">
              <a:lnSpc>
                <a:spcPct val="115000"/>
              </a:lnSpc>
              <a:spcBef>
                <a:spcPts val="1200"/>
              </a:spcBef>
              <a:spcAft>
                <a:spcPts val="0"/>
              </a:spcAft>
              <a:buClr>
                <a:schemeClr val="lt1"/>
              </a:buClr>
              <a:buSzPts val="1100"/>
              <a:buFont typeface="Montserrat Medium"/>
              <a:buChar char="●"/>
            </a:pPr>
            <a:r>
              <a:rPr lang="en" sz="1100">
                <a:solidFill>
                  <a:schemeClr val="lt1"/>
                </a:solidFill>
                <a:latin typeface="Montserrat Medium"/>
                <a:ea typeface="Montserrat Medium"/>
                <a:cs typeface="Montserrat Medium"/>
                <a:sym typeface="Montserrat Medium"/>
              </a:rPr>
              <a:t>Universidades más selectivas/competitivas, tus escuelas “de ensueño”</a:t>
            </a:r>
            <a:endParaRPr sz="1100">
              <a:solidFill>
                <a:schemeClr val="lt1"/>
              </a:solidFill>
              <a:latin typeface="Montserrat Medium"/>
              <a:ea typeface="Montserrat Medium"/>
              <a:cs typeface="Montserrat Medium"/>
              <a:sym typeface="Montserrat Medium"/>
            </a:endParaRPr>
          </a:p>
          <a:p>
            <a:pPr marL="1371600" lvl="0" indent="-298450" algn="l" rtl="0">
              <a:lnSpc>
                <a:spcPct val="115000"/>
              </a:lnSpc>
              <a:spcBef>
                <a:spcPts val="0"/>
              </a:spcBef>
              <a:spcAft>
                <a:spcPts val="0"/>
              </a:spcAft>
              <a:buClr>
                <a:schemeClr val="lt1"/>
              </a:buClr>
              <a:buSzPts val="1100"/>
              <a:buFont typeface="Montserrat Medium"/>
              <a:buChar char="●"/>
            </a:pPr>
            <a:r>
              <a:rPr lang="en" sz="1100">
                <a:solidFill>
                  <a:schemeClr val="lt1"/>
                </a:solidFill>
                <a:latin typeface="Montserrat Medium"/>
                <a:ea typeface="Montserrat Medium"/>
                <a:cs typeface="Montserrat Medium"/>
                <a:sym typeface="Montserrat Medium"/>
              </a:rPr>
              <a:t>Tu GPA/SAT está en o por debajo del promedio de los estudiantes aceptados</a:t>
            </a:r>
            <a:endParaRPr sz="1100">
              <a:solidFill>
                <a:schemeClr val="lt1"/>
              </a:solidFill>
              <a:latin typeface="Montserrat Medium"/>
              <a:ea typeface="Montserrat Medium"/>
              <a:cs typeface="Montserrat Medium"/>
              <a:sym typeface="Montserrat Medium"/>
            </a:endParaRPr>
          </a:p>
          <a:p>
            <a:pPr marL="1371600" lvl="0" indent="-298450" algn="l" rtl="0">
              <a:lnSpc>
                <a:spcPct val="115000"/>
              </a:lnSpc>
              <a:spcBef>
                <a:spcPts val="0"/>
              </a:spcBef>
              <a:spcAft>
                <a:spcPts val="0"/>
              </a:spcAft>
              <a:buClr>
                <a:schemeClr val="lt1"/>
              </a:buClr>
              <a:buSzPts val="1100"/>
              <a:buFont typeface="Montserrat Medium"/>
              <a:buChar char="●"/>
            </a:pPr>
            <a:r>
              <a:rPr lang="en" sz="1100">
                <a:solidFill>
                  <a:schemeClr val="lt1"/>
                </a:solidFill>
                <a:latin typeface="Montserrat Medium"/>
                <a:ea typeface="Montserrat Medium"/>
                <a:cs typeface="Montserrat Medium"/>
                <a:sym typeface="Montserrat Medium"/>
              </a:rPr>
              <a:t>La tasa de aceptación es menor al 30 %</a:t>
            </a:r>
            <a:endParaRPr sz="1100">
              <a:solidFill>
                <a:schemeClr val="lt1"/>
              </a:solidFill>
              <a:latin typeface="Montserrat Medium"/>
              <a:ea typeface="Montserrat Medium"/>
              <a:cs typeface="Montserrat Medium"/>
              <a:sym typeface="Montserrat Medium"/>
            </a:endParaRPr>
          </a:p>
          <a:p>
            <a:pPr marL="914400" lvl="0" indent="-298450" algn="l" rtl="0">
              <a:lnSpc>
                <a:spcPct val="115000"/>
              </a:lnSpc>
              <a:spcBef>
                <a:spcPts val="0"/>
              </a:spcBef>
              <a:spcAft>
                <a:spcPts val="0"/>
              </a:spcAft>
              <a:buClr>
                <a:schemeClr val="lt1"/>
              </a:buClr>
              <a:buSzPts val="1100"/>
              <a:buFont typeface="Montserrat Medium"/>
              <a:buChar char="●"/>
            </a:pPr>
            <a:r>
              <a:rPr lang="en" sz="1100">
                <a:solidFill>
                  <a:schemeClr val="lt1"/>
                </a:solidFill>
                <a:latin typeface="Montserrat Medium"/>
                <a:ea typeface="Montserrat Medium"/>
                <a:cs typeface="Montserrat Medium"/>
                <a:sym typeface="Montserrat Medium"/>
              </a:rPr>
              <a:t>Has revisado su costo neto de asistencia usando tu Calculadora de Precio Neto / SAI y podrías cubrir los gastos de esta universidad</a:t>
            </a:r>
            <a:endParaRPr sz="1100">
              <a:solidFill>
                <a:schemeClr val="lt1"/>
              </a:solidFill>
              <a:latin typeface="Montserrat Medium"/>
              <a:ea typeface="Montserrat Medium"/>
              <a:cs typeface="Montserrat Medium"/>
              <a:sym typeface="Montserrat Medium"/>
            </a:endParaRPr>
          </a:p>
          <a:p>
            <a:pPr marL="0" lvl="0" indent="0" algn="l" rtl="0">
              <a:lnSpc>
                <a:spcPct val="115000"/>
              </a:lnSpc>
              <a:spcBef>
                <a:spcPts val="1200"/>
              </a:spcBef>
              <a:spcAft>
                <a:spcPts val="0"/>
              </a:spcAft>
              <a:buNone/>
            </a:pPr>
            <a:r>
              <a:rPr lang="en" sz="900">
                <a:solidFill>
                  <a:schemeClr val="lt1"/>
                </a:solidFill>
                <a:latin typeface="Montserrat Medium"/>
                <a:ea typeface="Montserrat Medium"/>
                <a:cs typeface="Montserrat Medium"/>
                <a:sym typeface="Montserrat Medium"/>
              </a:rPr>
              <a:t>META (TARGET)</a:t>
            </a:r>
            <a:endParaRPr sz="900">
              <a:solidFill>
                <a:schemeClr val="lt1"/>
              </a:solidFill>
              <a:latin typeface="Montserrat Medium"/>
              <a:ea typeface="Montserrat Medium"/>
              <a:cs typeface="Montserrat Medium"/>
              <a:sym typeface="Montserrat Medium"/>
            </a:endParaRPr>
          </a:p>
          <a:p>
            <a:pPr marL="914400" lvl="0" indent="-311150" algn="l" rtl="0">
              <a:lnSpc>
                <a:spcPct val="115000"/>
              </a:lnSpc>
              <a:spcBef>
                <a:spcPts val="1200"/>
              </a:spcBef>
              <a:spcAft>
                <a:spcPts val="0"/>
              </a:spcAft>
              <a:buClr>
                <a:schemeClr val="lt1"/>
              </a:buClr>
              <a:buSzPts val="1300"/>
              <a:buFont typeface="Montserrat Medium"/>
              <a:buChar char="●"/>
            </a:pPr>
            <a:r>
              <a:rPr lang="en" sz="1300" u="sng">
                <a:solidFill>
                  <a:schemeClr val="hlink"/>
                </a:solidFill>
                <a:latin typeface="Montserrat Medium"/>
                <a:ea typeface="Montserrat Medium"/>
                <a:cs typeface="Montserrat Medium"/>
                <a:sym typeface="Montserrat Medium"/>
                <a:hlinkClick r:id="rId3"/>
              </a:rPr>
              <a:t>Tu GPA/SAT se ajusta a los datos publicados por la escuela sobre los estudiantes aceptados</a:t>
            </a:r>
            <a:endParaRPr sz="1300">
              <a:solidFill>
                <a:schemeClr val="lt1"/>
              </a:solidFill>
              <a:latin typeface="Montserrat Medium"/>
              <a:ea typeface="Montserrat Medium"/>
              <a:cs typeface="Montserrat Medium"/>
              <a:sym typeface="Montserrat Medium"/>
            </a:endParaRPr>
          </a:p>
          <a:p>
            <a:pPr marL="914400" lvl="0" indent="-311150" algn="l" rtl="0">
              <a:lnSpc>
                <a:spcPct val="115000"/>
              </a:lnSpc>
              <a:spcBef>
                <a:spcPts val="0"/>
              </a:spcBef>
              <a:spcAft>
                <a:spcPts val="0"/>
              </a:spcAft>
              <a:buClr>
                <a:schemeClr val="lt1"/>
              </a:buClr>
              <a:buSzPts val="1300"/>
              <a:buFont typeface="Montserrat Medium"/>
              <a:buChar char="●"/>
            </a:pPr>
            <a:r>
              <a:rPr lang="en" sz="1300">
                <a:solidFill>
                  <a:schemeClr val="lt1"/>
                </a:solidFill>
                <a:latin typeface="Montserrat Medium"/>
                <a:ea typeface="Montserrat Medium"/>
                <a:cs typeface="Montserrat Medium"/>
                <a:sym typeface="Montserrat Medium"/>
              </a:rPr>
              <a:t>Has revisado su costo neto de asistencia usando tu Calculadora de Precio Neto / SAI y podrías pagar esta universidad</a:t>
            </a:r>
            <a:endParaRPr sz="1300">
              <a:solidFill>
                <a:schemeClr val="lt1"/>
              </a:solidFill>
              <a:latin typeface="Montserrat Medium"/>
              <a:ea typeface="Montserrat Medium"/>
              <a:cs typeface="Montserrat Medium"/>
              <a:sym typeface="Montserrat Medium"/>
            </a:endParaRPr>
          </a:p>
          <a:p>
            <a:pPr marL="0" lvl="0" indent="0" algn="l" rtl="0">
              <a:lnSpc>
                <a:spcPct val="115000"/>
              </a:lnSpc>
              <a:spcBef>
                <a:spcPts val="1200"/>
              </a:spcBef>
              <a:spcAft>
                <a:spcPts val="0"/>
              </a:spcAft>
              <a:buNone/>
            </a:pPr>
            <a:r>
              <a:rPr lang="en" sz="900">
                <a:solidFill>
                  <a:schemeClr val="lt1"/>
                </a:solidFill>
                <a:latin typeface="Montserrat Medium"/>
                <a:ea typeface="Montserrat Medium"/>
                <a:cs typeface="Montserrat Medium"/>
                <a:sym typeface="Montserrat Medium"/>
              </a:rPr>
              <a:t>PROBABLE (LIKELY)</a:t>
            </a:r>
            <a:endParaRPr sz="900">
              <a:solidFill>
                <a:schemeClr val="lt1"/>
              </a:solidFill>
              <a:latin typeface="Montserrat Medium"/>
              <a:ea typeface="Montserrat Medium"/>
              <a:cs typeface="Montserrat Medium"/>
              <a:sym typeface="Montserrat Medium"/>
            </a:endParaRPr>
          </a:p>
          <a:p>
            <a:pPr marL="914400" lvl="0" indent="-317500" algn="l" rtl="0">
              <a:lnSpc>
                <a:spcPct val="115000"/>
              </a:lnSpc>
              <a:spcBef>
                <a:spcPts val="1200"/>
              </a:spcBef>
              <a:spcAft>
                <a:spcPts val="0"/>
              </a:spcAft>
              <a:buClr>
                <a:schemeClr val="lt1"/>
              </a:buClr>
              <a:buSzPts val="1400"/>
              <a:buFont typeface="Montserrat Medium"/>
              <a:buChar char="●"/>
            </a:pPr>
            <a:r>
              <a:rPr lang="en" sz="1300">
                <a:solidFill>
                  <a:schemeClr val="lt1"/>
                </a:solidFill>
                <a:latin typeface="Montserrat Medium"/>
                <a:ea typeface="Montserrat Medium"/>
                <a:cs typeface="Montserrat Medium"/>
                <a:sym typeface="Montserrat Medium"/>
              </a:rPr>
              <a:t>Tu GPA/SAT está por encima de los datos publicados por la escuela sobre los estudiantes aceptados</a:t>
            </a:r>
            <a:endParaRPr sz="1300">
              <a:solidFill>
                <a:schemeClr val="lt1"/>
              </a:solidFill>
              <a:latin typeface="Montserrat Medium"/>
              <a:ea typeface="Montserrat Medium"/>
              <a:cs typeface="Montserrat Medium"/>
              <a:sym typeface="Montserrat Medium"/>
            </a:endParaRPr>
          </a:p>
          <a:p>
            <a:pPr marL="914400" lvl="0" indent="-317500" algn="l" rtl="0">
              <a:lnSpc>
                <a:spcPct val="115000"/>
              </a:lnSpc>
              <a:spcBef>
                <a:spcPts val="0"/>
              </a:spcBef>
              <a:spcAft>
                <a:spcPts val="0"/>
              </a:spcAft>
              <a:buClr>
                <a:schemeClr val="lt1"/>
              </a:buClr>
              <a:buSzPts val="1400"/>
              <a:buFont typeface="Montserrat Medium"/>
              <a:buChar char="●"/>
            </a:pPr>
            <a:r>
              <a:rPr lang="en" sz="1300">
                <a:solidFill>
                  <a:schemeClr val="lt1"/>
                </a:solidFill>
                <a:latin typeface="Montserrat Medium"/>
                <a:ea typeface="Montserrat Medium"/>
                <a:cs typeface="Montserrat Medium"/>
                <a:sym typeface="Montserrat Medium"/>
              </a:rPr>
              <a:t>La tasa de aceptación es alta (70 % o más de probabilidad de aceptación)</a:t>
            </a:r>
            <a:endParaRPr sz="1300">
              <a:solidFill>
                <a:schemeClr val="lt1"/>
              </a:solidFill>
              <a:latin typeface="Montserrat Medium"/>
              <a:ea typeface="Montserrat Medium"/>
              <a:cs typeface="Montserrat Medium"/>
              <a:sym typeface="Montserrat Medium"/>
            </a:endParaRPr>
          </a:p>
          <a:p>
            <a:pPr marL="457200" lvl="0" indent="0" algn="l" rtl="0">
              <a:spcBef>
                <a:spcPts val="280"/>
              </a:spcBef>
              <a:spcAft>
                <a:spcPts val="0"/>
              </a:spcAft>
              <a:buNone/>
            </a:pPr>
            <a:endParaRPr sz="1600">
              <a:solidFill>
                <a:schemeClr val="lt1"/>
              </a:solidFill>
              <a:latin typeface="Montserrat Medium"/>
              <a:ea typeface="Montserrat Medium"/>
              <a:cs typeface="Montserrat Medium"/>
              <a:sym typeface="Montserrat Medium"/>
            </a:endParaRPr>
          </a:p>
          <a:p>
            <a:pPr marL="914400" lvl="0" indent="0" algn="l" rtl="0">
              <a:spcBef>
                <a:spcPts val="0"/>
              </a:spcBef>
              <a:spcAft>
                <a:spcPts val="0"/>
              </a:spcAft>
              <a:buNone/>
            </a:pPr>
            <a:endParaRPr sz="1700">
              <a:solidFill>
                <a:schemeClr val="lt1"/>
              </a:solidFill>
              <a:latin typeface="Montserrat Medium"/>
              <a:ea typeface="Montserrat Medium"/>
              <a:cs typeface="Montserrat Medium"/>
              <a:sym typeface="Montserrat Medium"/>
            </a:endParaRPr>
          </a:p>
          <a:p>
            <a:pPr marL="457200" lvl="0" indent="0" algn="l" rtl="0">
              <a:spcBef>
                <a:spcPts val="0"/>
              </a:spcBef>
              <a:spcAft>
                <a:spcPts val="0"/>
              </a:spcAft>
              <a:buNone/>
            </a:pPr>
            <a:endParaRPr sz="1700">
              <a:solidFill>
                <a:schemeClr val="lt1"/>
              </a:solidFill>
              <a:latin typeface="Montserrat Medium"/>
              <a:ea typeface="Montserrat Medium"/>
              <a:cs typeface="Montserrat Medium"/>
              <a:sym typeface="Montserrat Medium"/>
            </a:endParaRPr>
          </a:p>
          <a:p>
            <a:pPr marL="457200" lvl="0" indent="0" algn="l" rtl="0">
              <a:lnSpc>
                <a:spcPct val="395454"/>
              </a:lnSpc>
              <a:spcBef>
                <a:spcPts val="1200"/>
              </a:spcBef>
              <a:spcAft>
                <a:spcPts val="0"/>
              </a:spcAft>
              <a:buNone/>
            </a:pPr>
            <a:endParaRPr sz="1700">
              <a:solidFill>
                <a:schemeClr val="lt1"/>
              </a:solidFill>
              <a:latin typeface="Montserrat Medium"/>
              <a:ea typeface="Montserrat Medium"/>
              <a:cs typeface="Montserrat Medium"/>
              <a:sym typeface="Montserrat Medium"/>
            </a:endParaRPr>
          </a:p>
          <a:p>
            <a:pPr marL="457200" lvl="0" indent="0" algn="l" rtl="0">
              <a:lnSpc>
                <a:spcPct val="395454"/>
              </a:lnSpc>
              <a:spcBef>
                <a:spcPts val="1200"/>
              </a:spcBef>
              <a:spcAft>
                <a:spcPts val="0"/>
              </a:spcAft>
              <a:buNone/>
            </a:pPr>
            <a:endParaRPr sz="1700">
              <a:solidFill>
                <a:schemeClr val="lt1"/>
              </a:solidFill>
              <a:latin typeface="Montserrat Medium"/>
              <a:ea typeface="Montserrat Medium"/>
              <a:cs typeface="Montserrat Medium"/>
              <a:sym typeface="Montserrat Medium"/>
            </a:endParaRPr>
          </a:p>
          <a:p>
            <a:pPr marL="457200" lvl="0" indent="0" algn="l" rtl="0">
              <a:spcBef>
                <a:spcPts val="1200"/>
              </a:spcBef>
              <a:spcAft>
                <a:spcPts val="0"/>
              </a:spcAft>
              <a:buNone/>
            </a:pPr>
            <a:endParaRPr sz="1700">
              <a:solidFill>
                <a:schemeClr val="lt1"/>
              </a:solidFill>
              <a:latin typeface="Montserrat Medium"/>
              <a:ea typeface="Montserrat Medium"/>
              <a:cs typeface="Montserrat Medium"/>
              <a:sym typeface="Montserrat Medium"/>
            </a:endParaRPr>
          </a:p>
          <a:p>
            <a:pPr marL="457200" lvl="0" indent="0" algn="l" rtl="0">
              <a:spcBef>
                <a:spcPts val="0"/>
              </a:spcBef>
              <a:spcAft>
                <a:spcPts val="0"/>
              </a:spcAft>
              <a:buNone/>
            </a:pPr>
            <a:endParaRPr sz="1900">
              <a:solidFill>
                <a:schemeClr val="lt1"/>
              </a:solidFill>
              <a:latin typeface="Montserrat Medium"/>
              <a:ea typeface="Montserrat Medium"/>
              <a:cs typeface="Montserrat Medium"/>
              <a:sym typeface="Montserrat Medium"/>
            </a:endParaRPr>
          </a:p>
          <a:p>
            <a:pPr marL="457200" lvl="0" indent="0" algn="l" rtl="0">
              <a:spcBef>
                <a:spcPts val="0"/>
              </a:spcBef>
              <a:spcAft>
                <a:spcPts val="0"/>
              </a:spcAft>
              <a:buNone/>
            </a:pPr>
            <a:endParaRPr sz="1900">
              <a:solidFill>
                <a:schemeClr val="lt1"/>
              </a:solidFill>
              <a:latin typeface="Montserrat Medium"/>
              <a:ea typeface="Montserrat Medium"/>
              <a:cs typeface="Montserrat Medium"/>
              <a:sym typeface="Montserrat Medium"/>
            </a:endParaRPr>
          </a:p>
          <a:p>
            <a:pPr marL="457200" lvl="0" indent="0" algn="l" rtl="0">
              <a:spcBef>
                <a:spcPts val="0"/>
              </a:spcBef>
              <a:spcAft>
                <a:spcPts val="0"/>
              </a:spcAft>
              <a:buNone/>
            </a:pPr>
            <a:endParaRPr sz="1900">
              <a:solidFill>
                <a:schemeClr val="lt1"/>
              </a:solidFill>
              <a:latin typeface="Montserrat Medium"/>
              <a:ea typeface="Montserrat Medium"/>
              <a:cs typeface="Montserrat Medium"/>
              <a:sym typeface="Montserrat Medium"/>
            </a:endParaRPr>
          </a:p>
        </p:txBody>
      </p:sp>
      <p:sp>
        <p:nvSpPr>
          <p:cNvPr id="199" name="Google Shape;199;p30"/>
          <p:cNvSpPr/>
          <p:nvPr/>
        </p:nvSpPr>
        <p:spPr>
          <a:xfrm>
            <a:off x="7256175" y="196950"/>
            <a:ext cx="2030886" cy="3078108"/>
          </a:xfrm>
          <a:prstGeom prst="irregularSeal2">
            <a:avLst/>
          </a:prstGeom>
          <a:solidFill>
            <a:srgbClr val="BFBFBF"/>
          </a:solidFill>
          <a:ln w="9525" cap="flat" cmpd="sng">
            <a:solidFill>
              <a:srgbClr val="363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980000"/>
              </a:highlight>
            </a:endParaRPr>
          </a:p>
        </p:txBody>
      </p:sp>
      <p:sp>
        <p:nvSpPr>
          <p:cNvPr id="200" name="Google Shape;200;p30"/>
          <p:cNvSpPr txBox="1"/>
          <p:nvPr/>
        </p:nvSpPr>
        <p:spPr>
          <a:xfrm>
            <a:off x="7180975" y="868427"/>
            <a:ext cx="1721400" cy="3273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0"/>
              </a:spcAft>
              <a:buClr>
                <a:schemeClr val="dk1"/>
              </a:buClr>
              <a:buSzPts val="1100"/>
              <a:buFont typeface="Arial"/>
              <a:buNone/>
            </a:pPr>
            <a:r>
              <a:rPr lang="en" sz="800" b="1">
                <a:solidFill>
                  <a:srgbClr val="980000"/>
                </a:solidFill>
                <a:latin typeface="Montserrat"/>
                <a:ea typeface="Montserrat"/>
                <a:cs typeface="Montserrat"/>
                <a:sym typeface="Montserrat"/>
              </a:rPr>
              <a:t>Una lista bien equilibrada</a:t>
            </a:r>
            <a:br>
              <a:rPr lang="en" sz="800" b="1">
                <a:solidFill>
                  <a:srgbClr val="980000"/>
                </a:solidFill>
                <a:latin typeface="Montserrat"/>
                <a:ea typeface="Montserrat"/>
                <a:cs typeface="Montserrat"/>
                <a:sym typeface="Montserrat"/>
              </a:rPr>
            </a:br>
            <a:r>
              <a:rPr lang="en" sz="800" b="1">
                <a:solidFill>
                  <a:srgbClr val="980000"/>
                </a:solidFill>
                <a:latin typeface="Montserrat"/>
                <a:ea typeface="Montserrat"/>
                <a:cs typeface="Montserrat"/>
                <a:sym typeface="Montserrat"/>
              </a:rPr>
              <a:t> típicamente tiene</a:t>
            </a:r>
            <a:br>
              <a:rPr lang="en" sz="800" b="1">
                <a:solidFill>
                  <a:srgbClr val="980000"/>
                </a:solidFill>
                <a:latin typeface="Montserrat"/>
                <a:ea typeface="Montserrat"/>
                <a:cs typeface="Montserrat"/>
                <a:sym typeface="Montserrat"/>
              </a:rPr>
            </a:br>
            <a:r>
              <a:rPr lang="en" sz="800" b="1">
                <a:solidFill>
                  <a:srgbClr val="980000"/>
                </a:solidFill>
                <a:latin typeface="Montserrat"/>
                <a:ea typeface="Montserrat"/>
                <a:cs typeface="Montserrat"/>
                <a:sym typeface="Montserrat"/>
              </a:rPr>
              <a:t> 7-12 universidades:</a:t>
            </a:r>
            <a:endParaRPr sz="800" b="1">
              <a:solidFill>
                <a:srgbClr val="980000"/>
              </a:solidFill>
              <a:latin typeface="Montserrat"/>
              <a:ea typeface="Montserrat"/>
              <a:cs typeface="Montserrat"/>
              <a:sym typeface="Montserrat"/>
            </a:endParaRPr>
          </a:p>
          <a:p>
            <a:pPr marL="457200" lvl="0" indent="-266700" algn="ctr" rtl="0">
              <a:lnSpc>
                <a:spcPct val="115000"/>
              </a:lnSpc>
              <a:spcBef>
                <a:spcPts val="1200"/>
              </a:spcBef>
              <a:spcAft>
                <a:spcPts val="0"/>
              </a:spcAft>
              <a:buClr>
                <a:schemeClr val="dk1"/>
              </a:buClr>
              <a:buSzPts val="600"/>
              <a:buChar char="●"/>
            </a:pPr>
            <a:r>
              <a:rPr lang="en" sz="800" b="1">
                <a:solidFill>
                  <a:srgbClr val="980000"/>
                </a:solidFill>
                <a:latin typeface="Montserrat"/>
                <a:ea typeface="Montserrat"/>
                <a:cs typeface="Montserrat"/>
                <a:sym typeface="Montserrat"/>
              </a:rPr>
              <a:t>2-3 Alcanzables (Reach)</a:t>
            </a:r>
            <a:br>
              <a:rPr lang="en" sz="800" b="1">
                <a:solidFill>
                  <a:srgbClr val="980000"/>
                </a:solidFill>
                <a:latin typeface="Montserrat"/>
                <a:ea typeface="Montserrat"/>
                <a:cs typeface="Montserrat"/>
                <a:sym typeface="Montserrat"/>
              </a:rPr>
            </a:br>
            <a:endParaRPr sz="800" b="1">
              <a:solidFill>
                <a:srgbClr val="980000"/>
              </a:solidFill>
              <a:latin typeface="Montserrat"/>
              <a:ea typeface="Montserrat"/>
              <a:cs typeface="Montserrat"/>
              <a:sym typeface="Montserrat"/>
            </a:endParaRPr>
          </a:p>
          <a:p>
            <a:pPr marL="457200" lvl="0" indent="-266700" algn="ctr" rtl="0">
              <a:lnSpc>
                <a:spcPct val="115000"/>
              </a:lnSpc>
              <a:spcBef>
                <a:spcPts val="0"/>
              </a:spcBef>
              <a:spcAft>
                <a:spcPts val="0"/>
              </a:spcAft>
              <a:buClr>
                <a:schemeClr val="dk1"/>
              </a:buClr>
              <a:buSzPts val="600"/>
              <a:buChar char="●"/>
            </a:pPr>
            <a:r>
              <a:rPr lang="en" sz="800" b="1">
                <a:solidFill>
                  <a:srgbClr val="980000"/>
                </a:solidFill>
                <a:latin typeface="Montserrat"/>
                <a:ea typeface="Montserrat"/>
                <a:cs typeface="Montserrat"/>
                <a:sym typeface="Montserrat"/>
              </a:rPr>
              <a:t>3-5 Meta (Target)</a:t>
            </a:r>
            <a:br>
              <a:rPr lang="en" sz="800" b="1">
                <a:solidFill>
                  <a:srgbClr val="980000"/>
                </a:solidFill>
                <a:latin typeface="Montserrat"/>
                <a:ea typeface="Montserrat"/>
                <a:cs typeface="Montserrat"/>
                <a:sym typeface="Montserrat"/>
              </a:rPr>
            </a:br>
            <a:endParaRPr sz="800" b="1">
              <a:solidFill>
                <a:srgbClr val="980000"/>
              </a:solidFill>
              <a:latin typeface="Montserrat"/>
              <a:ea typeface="Montserrat"/>
              <a:cs typeface="Montserrat"/>
              <a:sym typeface="Montserrat"/>
            </a:endParaRPr>
          </a:p>
          <a:p>
            <a:pPr marL="457200" lvl="0" indent="-266700" algn="ctr" rtl="0">
              <a:lnSpc>
                <a:spcPct val="115000"/>
              </a:lnSpc>
              <a:spcBef>
                <a:spcPts val="0"/>
              </a:spcBef>
              <a:spcAft>
                <a:spcPts val="0"/>
              </a:spcAft>
              <a:buClr>
                <a:schemeClr val="dk1"/>
              </a:buClr>
              <a:buSzPts val="600"/>
              <a:buChar char="●"/>
            </a:pPr>
            <a:r>
              <a:rPr lang="en" sz="800" b="1">
                <a:solidFill>
                  <a:srgbClr val="980000"/>
                </a:solidFill>
                <a:latin typeface="Montserrat"/>
                <a:ea typeface="Montserrat"/>
                <a:cs typeface="Montserrat"/>
                <a:sym typeface="Montserrat"/>
              </a:rPr>
              <a:t>2-4 Probables (Likely)</a:t>
            </a:r>
            <a:endParaRPr sz="800" b="1">
              <a:solidFill>
                <a:srgbClr val="980000"/>
              </a:solidFill>
              <a:latin typeface="Montserrat"/>
              <a:ea typeface="Montserrat"/>
              <a:cs typeface="Montserrat"/>
              <a:sym typeface="Montserrat"/>
            </a:endParaRPr>
          </a:p>
          <a:p>
            <a:pPr marL="0" lvl="0" indent="0" algn="ctr" rtl="0">
              <a:spcBef>
                <a:spcPts val="1200"/>
              </a:spcBef>
              <a:spcAft>
                <a:spcPts val="0"/>
              </a:spcAft>
              <a:buClr>
                <a:srgbClr val="000000"/>
              </a:buClr>
              <a:buSzPts val="1100"/>
              <a:buFont typeface="Arial"/>
              <a:buNone/>
            </a:pPr>
            <a:endParaRPr sz="1300" b="1">
              <a:solidFill>
                <a:srgbClr val="980000"/>
              </a:solidFill>
              <a:latin typeface="Montserrat"/>
              <a:ea typeface="Montserrat"/>
              <a:cs typeface="Montserrat"/>
              <a:sym typeface="Montserrat"/>
            </a:endParaRPr>
          </a:p>
          <a:p>
            <a:pPr marL="0" lvl="0" indent="0" algn="ctr" rtl="0">
              <a:spcBef>
                <a:spcPts val="1000"/>
              </a:spcBef>
              <a:spcAft>
                <a:spcPts val="0"/>
              </a:spcAft>
              <a:buClr>
                <a:srgbClr val="000000"/>
              </a:buClr>
              <a:buSzPts val="1800"/>
              <a:buFont typeface="Arial"/>
              <a:buNone/>
            </a:pPr>
            <a:endParaRPr sz="2100" cap="small">
              <a:solidFill>
                <a:srgbClr val="FFFFFF"/>
              </a:solidFill>
              <a:latin typeface="Montserrat Medium"/>
              <a:ea typeface="Montserrat Medium"/>
              <a:cs typeface="Montserrat Medium"/>
              <a:sym typeface="Montserrat Medium"/>
            </a:endParaRPr>
          </a:p>
          <a:p>
            <a:pPr marL="285750" lvl="0" indent="-158750" algn="ctr" rtl="0">
              <a:spcBef>
                <a:spcPts val="1000"/>
              </a:spcBef>
              <a:spcAft>
                <a:spcPts val="0"/>
              </a:spcAft>
              <a:buClr>
                <a:srgbClr val="000000"/>
              </a:buClr>
              <a:buSzPts val="2000"/>
              <a:buFont typeface="Arial"/>
              <a:buNone/>
            </a:pPr>
            <a:endParaRPr sz="2200" cap="small">
              <a:solidFill>
                <a:srgbClr val="FFFFFF"/>
              </a:solidFill>
              <a:latin typeface="Montserrat Medium"/>
              <a:ea typeface="Montserrat Medium"/>
              <a:cs typeface="Montserrat Medium"/>
              <a:sym typeface="Montserrat Medium"/>
            </a:endParaRPr>
          </a:p>
          <a:p>
            <a:pPr marL="0" lvl="0" indent="0" algn="ctr" rtl="0">
              <a:spcBef>
                <a:spcPts val="0"/>
              </a:spcBef>
              <a:spcAft>
                <a:spcPts val="0"/>
              </a:spcAft>
              <a:buNone/>
            </a:pPr>
            <a:endParaRPr sz="1600">
              <a:latin typeface="Montserrat Medium"/>
              <a:ea typeface="Montserrat Medium"/>
              <a:cs typeface="Montserrat Medium"/>
              <a:sym typeface="Montserrat Medium"/>
            </a:endParaRPr>
          </a:p>
        </p:txBody>
      </p:sp>
      <p:sp>
        <p:nvSpPr>
          <p:cNvPr id="201" name="Google Shape;201;p30"/>
          <p:cNvSpPr/>
          <p:nvPr/>
        </p:nvSpPr>
        <p:spPr>
          <a:xfrm>
            <a:off x="7008775" y="3930975"/>
            <a:ext cx="2065800" cy="7095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2" name="Google Shape;202;p30"/>
          <p:cNvSpPr txBox="1"/>
          <p:nvPr/>
        </p:nvSpPr>
        <p:spPr>
          <a:xfrm>
            <a:off x="6545582" y="3930968"/>
            <a:ext cx="2529000" cy="990300"/>
          </a:xfrm>
          <a:prstGeom prst="rect">
            <a:avLst/>
          </a:prstGeom>
          <a:noFill/>
          <a:ln>
            <a:noFill/>
          </a:ln>
        </p:spPr>
        <p:txBody>
          <a:bodyPr spcFirstLastPara="1" wrap="square" lIns="91425" tIns="91425" rIns="91425" bIns="91425" anchor="t" anchorCtr="0">
            <a:spAutoFit/>
          </a:bodyPr>
          <a:lstStyle/>
          <a:p>
            <a:pPr marL="457200" lvl="0" indent="0" algn="ctr" rtl="0">
              <a:spcBef>
                <a:spcPts val="280"/>
              </a:spcBef>
              <a:spcAft>
                <a:spcPts val="0"/>
              </a:spcAft>
              <a:buNone/>
            </a:pPr>
            <a:r>
              <a:rPr lang="en" sz="1200" u="sng">
                <a:solidFill>
                  <a:schemeClr val="accent1"/>
                </a:solidFill>
                <a:latin typeface="Montserrat Medium"/>
                <a:ea typeface="Montserrat Medium"/>
                <a:cs typeface="Montserrat Medium"/>
                <a:sym typeface="Montserrat Medium"/>
                <a:hlinkClick r:id="rId4">
                  <a:extLst>
                    <a:ext uri="{A12FA001-AC4F-418D-AE19-62706E023703}">
                      <ahyp:hlinkClr xmlns:ahyp="http://schemas.microsoft.com/office/drawing/2018/hyperlinkcolor" val="tx"/>
                    </a:ext>
                  </a:extLst>
                </a:hlinkClick>
              </a:rPr>
              <a:t>College Navigator</a:t>
            </a:r>
            <a:r>
              <a:rPr lang="en" sz="1200">
                <a:solidFill>
                  <a:schemeClr val="dk1"/>
                </a:solidFill>
                <a:latin typeface="Montserrat"/>
                <a:ea typeface="Montserrat"/>
                <a:cs typeface="Montserrat"/>
                <a:sym typeface="Montserrat"/>
              </a:rPr>
              <a:t> Es una excelente herramienta!</a:t>
            </a:r>
            <a:endParaRPr sz="1200">
              <a:solidFill>
                <a:schemeClr val="dk1"/>
              </a:solidFill>
              <a:latin typeface="Montserrat"/>
              <a:ea typeface="Montserrat"/>
              <a:cs typeface="Montserrat"/>
              <a:sym typeface="Montserrat"/>
            </a:endParaRPr>
          </a:p>
          <a:p>
            <a:pPr marL="457200" lvl="0" indent="0" algn="ctr" rtl="0">
              <a:spcBef>
                <a:spcPts val="280"/>
              </a:spcBef>
              <a:spcAft>
                <a:spcPts val="0"/>
              </a:spcAft>
              <a:buNone/>
            </a:pPr>
            <a:endParaRPr>
              <a:solidFill>
                <a:schemeClr val="dk1"/>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206"/>
        <p:cNvGrpSpPr/>
        <p:nvPr/>
      </p:nvGrpSpPr>
      <p:grpSpPr>
        <a:xfrm>
          <a:off x="0" y="0"/>
          <a:ext cx="0" cy="0"/>
          <a:chOff x="0" y="0"/>
          <a:chExt cx="0" cy="0"/>
        </a:xfrm>
      </p:grpSpPr>
      <p:sp>
        <p:nvSpPr>
          <p:cNvPr id="207" name="Google Shape;207;p31"/>
          <p:cNvSpPr txBox="1">
            <a:spLocks noGrp="1"/>
          </p:cNvSpPr>
          <p:nvPr>
            <p:ph type="title"/>
          </p:nvPr>
        </p:nvSpPr>
        <p:spPr>
          <a:xfrm>
            <a:off x="884825" y="1929575"/>
            <a:ext cx="8520600" cy="841800"/>
          </a:xfrm>
          <a:prstGeom prst="rect">
            <a:avLst/>
          </a:prstGeom>
        </p:spPr>
        <p:txBody>
          <a:bodyPr spcFirstLastPara="1" wrap="square" lIns="91425" tIns="91425" rIns="91425" bIns="91425" anchor="ctr" anchorCtr="0">
            <a:normAutofit fontScale="90000"/>
          </a:bodyPr>
          <a:lstStyle/>
          <a:p>
            <a:pPr marL="0" lvl="0" indent="0" algn="l" rtl="0">
              <a:lnSpc>
                <a:spcPct val="115000"/>
              </a:lnSpc>
              <a:spcBef>
                <a:spcPts val="1200"/>
              </a:spcBef>
              <a:spcAft>
                <a:spcPts val="0"/>
              </a:spcAft>
              <a:buClr>
                <a:schemeClr val="dk1"/>
              </a:buClr>
              <a:buSzPct val="30555"/>
              <a:buFont typeface="Arial"/>
              <a:buNone/>
            </a:pPr>
            <a:r>
              <a:rPr lang="en">
                <a:solidFill>
                  <a:schemeClr val="lt1"/>
                </a:solidFill>
                <a:latin typeface="Playfair Display"/>
                <a:ea typeface="Playfair Display"/>
                <a:cs typeface="Playfair Display"/>
                <a:sym typeface="Playfair Display"/>
              </a:rPr>
              <a:t>Partes de la solicitud universitaria</a:t>
            </a:r>
            <a:endParaRPr>
              <a:solidFill>
                <a:schemeClr val="lt1"/>
              </a:solidFill>
              <a:latin typeface="Playfair Display"/>
              <a:ea typeface="Playfair Display"/>
              <a:cs typeface="Playfair Display"/>
              <a:sym typeface="Playfair Display"/>
            </a:endParaRPr>
          </a:p>
          <a:p>
            <a:pPr marL="0" lvl="0" indent="0" algn="ctr" rtl="0">
              <a:spcBef>
                <a:spcPts val="1200"/>
              </a:spcBef>
              <a:spcAft>
                <a:spcPts val="0"/>
              </a:spcAft>
              <a:buNone/>
            </a:pPr>
            <a:endParaRPr>
              <a:solidFill>
                <a:schemeClr val="lt1"/>
              </a:solidFill>
              <a:latin typeface="Playfair Display"/>
              <a:ea typeface="Playfair Display"/>
              <a:cs typeface="Playfair Display"/>
              <a:sym typeface="Playfair Display"/>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211"/>
        <p:cNvGrpSpPr/>
        <p:nvPr/>
      </p:nvGrpSpPr>
      <p:grpSpPr>
        <a:xfrm>
          <a:off x="0" y="0"/>
          <a:ext cx="0" cy="0"/>
          <a:chOff x="0" y="0"/>
          <a:chExt cx="0" cy="0"/>
        </a:xfrm>
      </p:grpSpPr>
      <p:cxnSp>
        <p:nvCxnSpPr>
          <p:cNvPr id="212" name="Google Shape;212;p32"/>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213" name="Google Shape;213;p32"/>
          <p:cNvSpPr txBox="1"/>
          <p:nvPr/>
        </p:nvSpPr>
        <p:spPr>
          <a:xfrm>
            <a:off x="654000" y="213400"/>
            <a:ext cx="8010300" cy="10074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2300">
                <a:solidFill>
                  <a:srgbClr val="FFFFFF"/>
                </a:solidFill>
                <a:latin typeface="Playfair Display"/>
                <a:ea typeface="Playfair Display"/>
                <a:cs typeface="Playfair Display"/>
                <a:sym typeface="Playfair Display"/>
              </a:rPr>
              <a:t>Partes de la solicitud universitaria: Universidades de 4 años</a:t>
            </a:r>
            <a:endParaRPr sz="2300">
              <a:solidFill>
                <a:srgbClr val="FFFFFF"/>
              </a:solidFill>
              <a:latin typeface="Playfair Display"/>
              <a:ea typeface="Playfair Display"/>
              <a:cs typeface="Playfair Display"/>
              <a:sym typeface="Playfair Display"/>
            </a:endParaRPr>
          </a:p>
          <a:p>
            <a:pPr marL="0" marR="0" lvl="0" indent="0" algn="l" rtl="0">
              <a:lnSpc>
                <a:spcPct val="100000"/>
              </a:lnSpc>
              <a:spcBef>
                <a:spcPts val="1200"/>
              </a:spcBef>
              <a:spcAft>
                <a:spcPts val="0"/>
              </a:spcAft>
              <a:buNone/>
            </a:pPr>
            <a:endParaRPr sz="2900">
              <a:solidFill>
                <a:srgbClr val="FFFFFF"/>
              </a:solidFill>
              <a:latin typeface="Playfair Display"/>
              <a:ea typeface="Playfair Display"/>
              <a:cs typeface="Playfair Display"/>
              <a:sym typeface="Playfair Display"/>
            </a:endParaRPr>
          </a:p>
        </p:txBody>
      </p:sp>
      <p:sp>
        <p:nvSpPr>
          <p:cNvPr id="214" name="Google Shape;214;p32"/>
          <p:cNvSpPr txBox="1"/>
          <p:nvPr/>
        </p:nvSpPr>
        <p:spPr>
          <a:xfrm>
            <a:off x="268950" y="892675"/>
            <a:ext cx="8780400" cy="3864900"/>
          </a:xfrm>
          <a:prstGeom prst="rect">
            <a:avLst/>
          </a:prstGeom>
          <a:noFill/>
          <a:ln>
            <a:noFill/>
          </a:ln>
        </p:spPr>
        <p:txBody>
          <a:bodyPr spcFirstLastPara="1" wrap="square" lIns="91425" tIns="91425" rIns="91425" bIns="91425" anchor="t" anchorCtr="0">
            <a:noAutofit/>
          </a:bodyPr>
          <a:lstStyle/>
          <a:p>
            <a:pPr marL="914400" lvl="0" indent="-311150" algn="l" rtl="0">
              <a:spcBef>
                <a:spcPts val="280"/>
              </a:spcBef>
              <a:spcAft>
                <a:spcPts val="0"/>
              </a:spcAft>
              <a:buClr>
                <a:schemeClr val="lt1"/>
              </a:buClr>
              <a:buSzPts val="1300"/>
              <a:buFont typeface="Montserrat Medium"/>
              <a:buChar char="●"/>
            </a:pPr>
            <a:r>
              <a:rPr lang="en" sz="1300" u="sng">
                <a:solidFill>
                  <a:schemeClr val="hlink"/>
                </a:solidFill>
                <a:latin typeface="Montserrat Medium"/>
                <a:ea typeface="Montserrat Medium"/>
                <a:cs typeface="Montserrat Medium"/>
                <a:sym typeface="Montserrat Medium"/>
                <a:hlinkClick r:id="rId3"/>
              </a:rPr>
              <a:t>Solicitud Común (Common Application)</a:t>
            </a:r>
            <a:endParaRPr sz="1300">
              <a:solidFill>
                <a:schemeClr val="lt1"/>
              </a:solidFill>
              <a:latin typeface="Montserrat Medium"/>
              <a:ea typeface="Montserrat Medium"/>
              <a:cs typeface="Montserrat Medium"/>
              <a:sym typeface="Montserrat Medium"/>
            </a:endParaRPr>
          </a:p>
          <a:p>
            <a:pPr marL="914400" lvl="0" indent="-311150" algn="l" rtl="0">
              <a:lnSpc>
                <a:spcPct val="115000"/>
              </a:lnSpc>
              <a:spcBef>
                <a:spcPts val="0"/>
              </a:spcBef>
              <a:spcAft>
                <a:spcPts val="0"/>
              </a:spcAft>
              <a:buClr>
                <a:schemeClr val="lt1"/>
              </a:buClr>
              <a:buSzPts val="1300"/>
              <a:buFont typeface="Montserrat Medium"/>
              <a:buChar char="●"/>
            </a:pPr>
            <a:r>
              <a:rPr lang="en" sz="1300">
                <a:solidFill>
                  <a:schemeClr val="lt1"/>
                </a:solidFill>
                <a:latin typeface="Montserrat Medium"/>
                <a:ea typeface="Montserrat Medium"/>
                <a:cs typeface="Montserrat Medium"/>
                <a:sym typeface="Montserrat Medium"/>
              </a:rPr>
              <a:t>Ensayo(s)</a:t>
            </a:r>
            <a:endParaRPr sz="1300">
              <a:solidFill>
                <a:schemeClr val="lt1"/>
              </a:solidFill>
              <a:latin typeface="Montserrat Medium"/>
              <a:ea typeface="Montserrat Medium"/>
              <a:cs typeface="Montserrat Medium"/>
              <a:sym typeface="Montserrat Medium"/>
            </a:endParaRPr>
          </a:p>
          <a:p>
            <a:pPr marL="914400" lvl="0" indent="-311150" algn="l" rtl="0">
              <a:lnSpc>
                <a:spcPct val="115000"/>
              </a:lnSpc>
              <a:spcBef>
                <a:spcPts val="0"/>
              </a:spcBef>
              <a:spcAft>
                <a:spcPts val="0"/>
              </a:spcAft>
              <a:buClr>
                <a:schemeClr val="lt1"/>
              </a:buClr>
              <a:buSzPts val="1300"/>
              <a:buFont typeface="Montserrat Medium"/>
              <a:buChar char="●"/>
            </a:pPr>
            <a:r>
              <a:rPr lang="en" sz="1300">
                <a:solidFill>
                  <a:schemeClr val="lt1"/>
                </a:solidFill>
                <a:latin typeface="Montserrat Medium"/>
                <a:ea typeface="Montserrat Medium"/>
                <a:cs typeface="Montserrat Medium"/>
                <a:sym typeface="Montserrat Medium"/>
              </a:rPr>
              <a:t> Certificados de notas (transcripciones)</a:t>
            </a:r>
            <a:endParaRPr sz="1300">
              <a:solidFill>
                <a:schemeClr val="lt1"/>
              </a:solidFill>
              <a:latin typeface="Montserrat Medium"/>
              <a:ea typeface="Montserrat Medium"/>
              <a:cs typeface="Montserrat Medium"/>
              <a:sym typeface="Montserrat Medium"/>
            </a:endParaRPr>
          </a:p>
          <a:p>
            <a:pPr marL="914400" lvl="0" indent="-311150" algn="l" rtl="0">
              <a:lnSpc>
                <a:spcPct val="115000"/>
              </a:lnSpc>
              <a:spcBef>
                <a:spcPts val="0"/>
              </a:spcBef>
              <a:spcAft>
                <a:spcPts val="0"/>
              </a:spcAft>
              <a:buClr>
                <a:schemeClr val="lt1"/>
              </a:buClr>
              <a:buSzPts val="1300"/>
              <a:buFont typeface="Montserrat Medium"/>
              <a:buChar char="●"/>
            </a:pPr>
            <a:r>
              <a:rPr lang="en" sz="1300">
                <a:solidFill>
                  <a:schemeClr val="lt1"/>
                </a:solidFill>
                <a:latin typeface="Montserrat Medium"/>
                <a:ea typeface="Montserrat Medium"/>
                <a:cs typeface="Montserrat Medium"/>
                <a:sym typeface="Montserrat Medium"/>
              </a:rPr>
              <a:t> Cartas de recomendación</a:t>
            </a:r>
            <a:endParaRPr sz="1300">
              <a:solidFill>
                <a:schemeClr val="lt1"/>
              </a:solidFill>
              <a:latin typeface="Montserrat Medium"/>
              <a:ea typeface="Montserrat Medium"/>
              <a:cs typeface="Montserrat Medium"/>
              <a:sym typeface="Montserrat Medium"/>
            </a:endParaRPr>
          </a:p>
          <a:p>
            <a:pPr marL="914400" lvl="0" indent="-311150" algn="l" rtl="0">
              <a:lnSpc>
                <a:spcPct val="115000"/>
              </a:lnSpc>
              <a:spcBef>
                <a:spcPts val="0"/>
              </a:spcBef>
              <a:spcAft>
                <a:spcPts val="0"/>
              </a:spcAft>
              <a:buClr>
                <a:schemeClr val="lt1"/>
              </a:buClr>
              <a:buSzPts val="1300"/>
              <a:buFont typeface="Montserrat Medium"/>
              <a:buChar char="●"/>
            </a:pPr>
            <a:r>
              <a:rPr lang="en" sz="1300">
                <a:solidFill>
                  <a:schemeClr val="lt1"/>
                </a:solidFill>
                <a:latin typeface="Montserrat Medium"/>
                <a:ea typeface="Montserrat Medium"/>
                <a:cs typeface="Montserrat Medium"/>
                <a:sym typeface="Montserrat Medium"/>
              </a:rPr>
              <a:t> SAT/ACT</a:t>
            </a:r>
            <a:endParaRPr sz="1300">
              <a:solidFill>
                <a:schemeClr val="lt1"/>
              </a:solidFill>
              <a:latin typeface="Montserrat Medium"/>
              <a:ea typeface="Montserrat Medium"/>
              <a:cs typeface="Montserrat Medium"/>
              <a:sym typeface="Montserrat Medium"/>
            </a:endParaRPr>
          </a:p>
          <a:p>
            <a:pPr marL="0" lvl="0" indent="0" algn="l" rtl="0">
              <a:lnSpc>
                <a:spcPct val="115000"/>
              </a:lnSpc>
              <a:spcBef>
                <a:spcPts val="1200"/>
              </a:spcBef>
              <a:spcAft>
                <a:spcPts val="0"/>
              </a:spcAft>
              <a:buNone/>
            </a:pPr>
            <a:r>
              <a:rPr lang="en">
                <a:solidFill>
                  <a:schemeClr val="lt1"/>
                </a:solidFill>
                <a:latin typeface="Montserrat Medium"/>
                <a:ea typeface="Montserrat Medium"/>
                <a:cs typeface="Montserrat Medium"/>
                <a:sym typeface="Montserrat Medium"/>
              </a:rPr>
              <a:t>Consideraciones especiales:</a:t>
            </a:r>
            <a:endParaRPr>
              <a:solidFill>
                <a:schemeClr val="lt1"/>
              </a:solidFill>
              <a:latin typeface="Montserrat Medium"/>
              <a:ea typeface="Montserrat Medium"/>
              <a:cs typeface="Montserrat Medium"/>
              <a:sym typeface="Montserrat Medium"/>
            </a:endParaRPr>
          </a:p>
          <a:p>
            <a:pPr marL="457200" lvl="0" indent="-317500" algn="l" rtl="0">
              <a:lnSpc>
                <a:spcPct val="115000"/>
              </a:lnSpc>
              <a:spcBef>
                <a:spcPts val="1200"/>
              </a:spcBef>
              <a:spcAft>
                <a:spcPts val="0"/>
              </a:spcAft>
              <a:buClr>
                <a:schemeClr val="lt1"/>
              </a:buClr>
              <a:buSzPts val="1400"/>
              <a:buFont typeface="Montserrat Medium"/>
              <a:buChar char="●"/>
            </a:pPr>
            <a:r>
              <a:rPr lang="en">
                <a:solidFill>
                  <a:schemeClr val="lt1"/>
                </a:solidFill>
                <a:latin typeface="Montserrat Medium"/>
                <a:ea typeface="Montserrat Medium"/>
                <a:cs typeface="Montserrat Medium"/>
                <a:sym typeface="Montserrat Medium"/>
              </a:rPr>
              <a:t>Si participas en deportes, regístrate en línea en la NCAA</a:t>
            </a:r>
            <a:endParaRPr>
              <a:solidFill>
                <a:schemeClr val="lt1"/>
              </a:solidFill>
              <a:latin typeface="Montserrat Medium"/>
              <a:ea typeface="Montserrat Medium"/>
              <a:cs typeface="Montserrat Medium"/>
              <a:sym typeface="Montserrat Medium"/>
            </a:endParaRPr>
          </a:p>
          <a:p>
            <a:pPr marL="457200" lvl="0" indent="-317500" algn="l" rtl="0">
              <a:lnSpc>
                <a:spcPct val="115000"/>
              </a:lnSpc>
              <a:spcBef>
                <a:spcPts val="0"/>
              </a:spcBef>
              <a:spcAft>
                <a:spcPts val="0"/>
              </a:spcAft>
              <a:buClr>
                <a:schemeClr val="lt1"/>
              </a:buClr>
              <a:buSzPts val="1400"/>
              <a:buFont typeface="Montserrat Medium"/>
              <a:buChar char="●"/>
            </a:pPr>
            <a:r>
              <a:rPr lang="en">
                <a:solidFill>
                  <a:schemeClr val="lt1"/>
                </a:solidFill>
                <a:latin typeface="Montserrat Medium"/>
                <a:ea typeface="Montserrat Medium"/>
                <a:cs typeface="Montserrat Medium"/>
                <a:sym typeface="Montserrat Medium"/>
              </a:rPr>
              <a:t>Audiciones</a:t>
            </a:r>
            <a:endParaRPr>
              <a:solidFill>
                <a:schemeClr val="lt1"/>
              </a:solidFill>
              <a:latin typeface="Montserrat Medium"/>
              <a:ea typeface="Montserrat Medium"/>
              <a:cs typeface="Montserrat Medium"/>
              <a:sym typeface="Montserrat Medium"/>
            </a:endParaRPr>
          </a:p>
          <a:p>
            <a:pPr marL="457200" lvl="0" indent="-317500" algn="l" rtl="0">
              <a:lnSpc>
                <a:spcPct val="115000"/>
              </a:lnSpc>
              <a:spcBef>
                <a:spcPts val="0"/>
              </a:spcBef>
              <a:spcAft>
                <a:spcPts val="0"/>
              </a:spcAft>
              <a:buClr>
                <a:schemeClr val="lt1"/>
              </a:buClr>
              <a:buSzPts val="1400"/>
              <a:buFont typeface="Montserrat Medium"/>
              <a:buChar char="●"/>
            </a:pPr>
            <a:r>
              <a:rPr lang="en">
                <a:solidFill>
                  <a:schemeClr val="lt1"/>
                </a:solidFill>
                <a:latin typeface="Montserrat Medium"/>
                <a:ea typeface="Montserrat Medium"/>
                <a:cs typeface="Montserrat Medium"/>
                <a:sym typeface="Montserrat Medium"/>
              </a:rPr>
              <a:t>Portafolios</a:t>
            </a:r>
            <a:endParaRPr>
              <a:solidFill>
                <a:schemeClr val="lt1"/>
              </a:solidFill>
              <a:latin typeface="Montserrat Medium"/>
              <a:ea typeface="Montserrat Medium"/>
              <a:cs typeface="Montserrat Medium"/>
              <a:sym typeface="Montserrat Medium"/>
            </a:endParaRPr>
          </a:p>
          <a:p>
            <a:pPr marL="457200" lvl="0" indent="-317500" algn="l" rtl="0">
              <a:lnSpc>
                <a:spcPct val="115000"/>
              </a:lnSpc>
              <a:spcBef>
                <a:spcPts val="0"/>
              </a:spcBef>
              <a:spcAft>
                <a:spcPts val="0"/>
              </a:spcAft>
              <a:buClr>
                <a:schemeClr val="lt1"/>
              </a:buClr>
              <a:buSzPts val="1400"/>
              <a:buFont typeface="Montserrat Medium"/>
              <a:buChar char="●"/>
            </a:pPr>
            <a:r>
              <a:rPr lang="en">
                <a:solidFill>
                  <a:schemeClr val="lt1"/>
                </a:solidFill>
                <a:latin typeface="Montserrat Medium"/>
                <a:ea typeface="Montserrat Medium"/>
                <a:cs typeface="Montserrat Medium"/>
                <a:sym typeface="Montserrat Medium"/>
              </a:rPr>
              <a:t>Entrevistas</a:t>
            </a:r>
            <a:endParaRPr>
              <a:solidFill>
                <a:schemeClr val="lt1"/>
              </a:solidFill>
              <a:latin typeface="Montserrat Medium"/>
              <a:ea typeface="Montserrat Medium"/>
              <a:cs typeface="Montserrat Medium"/>
              <a:sym typeface="Montserrat Medium"/>
            </a:endParaRPr>
          </a:p>
          <a:p>
            <a:pPr marL="914400" lvl="0" indent="0" algn="l" rtl="0">
              <a:spcBef>
                <a:spcPts val="1200"/>
              </a:spcBef>
              <a:spcAft>
                <a:spcPts val="0"/>
              </a:spcAft>
              <a:buNone/>
            </a:pPr>
            <a:endParaRPr>
              <a:solidFill>
                <a:schemeClr val="lt1"/>
              </a:solidFill>
              <a:latin typeface="Montserrat Medium"/>
              <a:ea typeface="Montserrat Medium"/>
              <a:cs typeface="Montserrat Medium"/>
              <a:sym typeface="Montserrat Medium"/>
            </a:endParaRPr>
          </a:p>
          <a:p>
            <a:pPr marL="0" lvl="0" indent="0" algn="l" rtl="0">
              <a:spcBef>
                <a:spcPts val="280"/>
              </a:spcBef>
              <a:spcAft>
                <a:spcPts val="0"/>
              </a:spcAft>
              <a:buNone/>
            </a:pPr>
            <a:endParaRPr>
              <a:solidFill>
                <a:schemeClr val="lt1"/>
              </a:solidFill>
              <a:latin typeface="Montserrat Medium"/>
              <a:ea typeface="Montserrat Medium"/>
              <a:cs typeface="Montserrat Medium"/>
              <a:sym typeface="Montserrat Medium"/>
            </a:endParaRPr>
          </a:p>
          <a:p>
            <a:pPr marL="457200" lvl="0" indent="0" algn="l" rtl="0">
              <a:spcBef>
                <a:spcPts val="280"/>
              </a:spcBef>
              <a:spcAft>
                <a:spcPts val="0"/>
              </a:spcAft>
              <a:buNone/>
            </a:pPr>
            <a:endParaRPr>
              <a:solidFill>
                <a:schemeClr val="lt1"/>
              </a:solidFill>
              <a:latin typeface="Montserrat Medium"/>
              <a:ea typeface="Montserrat Medium"/>
              <a:cs typeface="Montserrat Medium"/>
              <a:sym typeface="Montserrat Medium"/>
            </a:endParaRPr>
          </a:p>
          <a:p>
            <a:pPr marL="914400" lvl="0" indent="0" algn="l" rtl="0">
              <a:spcBef>
                <a:spcPts val="0"/>
              </a:spcBef>
              <a:spcAft>
                <a:spcPts val="0"/>
              </a:spcAft>
              <a:buNone/>
            </a:pPr>
            <a:endParaRPr sz="1000">
              <a:solidFill>
                <a:schemeClr val="lt1"/>
              </a:solidFill>
              <a:latin typeface="Montserrat Medium"/>
              <a:ea typeface="Montserrat Medium"/>
              <a:cs typeface="Montserrat Medium"/>
              <a:sym typeface="Montserrat Medium"/>
            </a:endParaRPr>
          </a:p>
          <a:p>
            <a:pPr marL="457200" lvl="0" indent="0" algn="l" rtl="0">
              <a:spcBef>
                <a:spcPts val="0"/>
              </a:spcBef>
              <a:spcAft>
                <a:spcPts val="0"/>
              </a:spcAft>
              <a:buNone/>
            </a:pPr>
            <a:endParaRPr sz="1000">
              <a:solidFill>
                <a:schemeClr val="lt1"/>
              </a:solidFill>
              <a:latin typeface="Montserrat Medium"/>
              <a:ea typeface="Montserrat Medium"/>
              <a:cs typeface="Montserrat Medium"/>
              <a:sym typeface="Montserrat Medium"/>
            </a:endParaRPr>
          </a:p>
          <a:p>
            <a:pPr marL="457200" lvl="0" indent="0" algn="l" rtl="0">
              <a:lnSpc>
                <a:spcPct val="395454"/>
              </a:lnSpc>
              <a:spcBef>
                <a:spcPts val="1200"/>
              </a:spcBef>
              <a:spcAft>
                <a:spcPts val="0"/>
              </a:spcAft>
              <a:buNone/>
            </a:pPr>
            <a:endParaRPr sz="1000">
              <a:solidFill>
                <a:schemeClr val="lt1"/>
              </a:solidFill>
              <a:latin typeface="Montserrat Medium"/>
              <a:ea typeface="Montserrat Medium"/>
              <a:cs typeface="Montserrat Medium"/>
              <a:sym typeface="Montserrat Medium"/>
            </a:endParaRPr>
          </a:p>
          <a:p>
            <a:pPr marL="457200" lvl="0" indent="0" algn="l" rtl="0">
              <a:lnSpc>
                <a:spcPct val="395454"/>
              </a:lnSpc>
              <a:spcBef>
                <a:spcPts val="1200"/>
              </a:spcBef>
              <a:spcAft>
                <a:spcPts val="0"/>
              </a:spcAft>
              <a:buNone/>
            </a:pPr>
            <a:endParaRPr sz="1700">
              <a:solidFill>
                <a:schemeClr val="lt1"/>
              </a:solidFill>
              <a:latin typeface="Montserrat Medium"/>
              <a:ea typeface="Montserrat Medium"/>
              <a:cs typeface="Montserrat Medium"/>
              <a:sym typeface="Montserrat Medium"/>
            </a:endParaRPr>
          </a:p>
          <a:p>
            <a:pPr marL="457200" lvl="0" indent="0" algn="l" rtl="0">
              <a:spcBef>
                <a:spcPts val="1200"/>
              </a:spcBef>
              <a:spcAft>
                <a:spcPts val="0"/>
              </a:spcAft>
              <a:buNone/>
            </a:pPr>
            <a:endParaRPr sz="1700">
              <a:solidFill>
                <a:schemeClr val="lt1"/>
              </a:solidFill>
              <a:latin typeface="Montserrat Medium"/>
              <a:ea typeface="Montserrat Medium"/>
              <a:cs typeface="Montserrat Medium"/>
              <a:sym typeface="Montserrat Medium"/>
            </a:endParaRPr>
          </a:p>
          <a:p>
            <a:pPr marL="457200" lvl="0" indent="0" algn="l" rtl="0">
              <a:spcBef>
                <a:spcPts val="0"/>
              </a:spcBef>
              <a:spcAft>
                <a:spcPts val="0"/>
              </a:spcAft>
              <a:buNone/>
            </a:pPr>
            <a:endParaRPr sz="1700">
              <a:solidFill>
                <a:schemeClr val="lt1"/>
              </a:solidFill>
              <a:latin typeface="Montserrat Medium"/>
              <a:ea typeface="Montserrat Medium"/>
              <a:cs typeface="Montserrat Medium"/>
              <a:sym typeface="Montserrat Medium"/>
            </a:endParaRPr>
          </a:p>
          <a:p>
            <a:pPr marL="457200" lvl="0" indent="0" algn="l" rtl="0">
              <a:spcBef>
                <a:spcPts val="0"/>
              </a:spcBef>
              <a:spcAft>
                <a:spcPts val="0"/>
              </a:spcAft>
              <a:buNone/>
            </a:pPr>
            <a:endParaRPr sz="1700">
              <a:solidFill>
                <a:schemeClr val="lt1"/>
              </a:solidFill>
              <a:latin typeface="Montserrat Medium"/>
              <a:ea typeface="Montserrat Medium"/>
              <a:cs typeface="Montserrat Medium"/>
              <a:sym typeface="Montserrat Medium"/>
            </a:endParaRPr>
          </a:p>
          <a:p>
            <a:pPr marL="457200" lvl="0" indent="0" algn="l" rtl="0">
              <a:spcBef>
                <a:spcPts val="0"/>
              </a:spcBef>
              <a:spcAft>
                <a:spcPts val="0"/>
              </a:spcAft>
              <a:buNone/>
            </a:pPr>
            <a:endParaRPr sz="1700">
              <a:solidFill>
                <a:schemeClr val="lt1"/>
              </a:solidFill>
              <a:latin typeface="Montserrat Medium"/>
              <a:ea typeface="Montserrat Medium"/>
              <a:cs typeface="Montserrat Medium"/>
              <a:sym typeface="Montserrat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64"/>
        <p:cNvGrpSpPr/>
        <p:nvPr/>
      </p:nvGrpSpPr>
      <p:grpSpPr>
        <a:xfrm>
          <a:off x="0" y="0"/>
          <a:ext cx="0" cy="0"/>
          <a:chOff x="0" y="0"/>
          <a:chExt cx="0" cy="0"/>
        </a:xfrm>
      </p:grpSpPr>
      <p:cxnSp>
        <p:nvCxnSpPr>
          <p:cNvPr id="65" name="Google Shape;65;p15"/>
          <p:cNvCxnSpPr/>
          <p:nvPr/>
        </p:nvCxnSpPr>
        <p:spPr>
          <a:xfrm rot="5400000">
            <a:off x="2197884" y="2569550"/>
            <a:ext cx="4752633" cy="0"/>
          </a:xfrm>
          <a:prstGeom prst="straightConnector1">
            <a:avLst/>
          </a:prstGeom>
          <a:noFill/>
          <a:ln w="9525" cap="rnd" cmpd="sng">
            <a:solidFill>
              <a:srgbClr val="E6E6E4"/>
            </a:solidFill>
            <a:prstDash val="solid"/>
            <a:round/>
            <a:headEnd type="none" w="sm" len="sm"/>
            <a:tailEnd type="none" w="sm" len="sm"/>
          </a:ln>
        </p:spPr>
      </p:cxnSp>
      <p:cxnSp>
        <p:nvCxnSpPr>
          <p:cNvPr id="66" name="Google Shape;66;p15"/>
          <p:cNvCxnSpPr/>
          <p:nvPr/>
        </p:nvCxnSpPr>
        <p:spPr>
          <a:xfrm rot="10800000">
            <a:off x="514350" y="4796607"/>
            <a:ext cx="3856079" cy="0"/>
          </a:xfrm>
          <a:prstGeom prst="straightConnector1">
            <a:avLst/>
          </a:prstGeom>
          <a:noFill/>
          <a:ln w="9525" cap="rnd" cmpd="sng">
            <a:solidFill>
              <a:srgbClr val="E6E6E4"/>
            </a:solidFill>
            <a:prstDash val="solid"/>
            <a:round/>
            <a:headEnd type="none" w="sm" len="sm"/>
            <a:tailEnd type="none" w="sm" len="sm"/>
          </a:ln>
        </p:spPr>
      </p:cxnSp>
      <p:cxnSp>
        <p:nvCxnSpPr>
          <p:cNvPr id="67" name="Google Shape;67;p15"/>
          <p:cNvCxnSpPr/>
          <p:nvPr/>
        </p:nvCxnSpPr>
        <p:spPr>
          <a:xfrm rot="10800000">
            <a:off x="4773572" y="4796607"/>
            <a:ext cx="3856079" cy="0"/>
          </a:xfrm>
          <a:prstGeom prst="straightConnector1">
            <a:avLst/>
          </a:prstGeom>
          <a:noFill/>
          <a:ln w="9525" cap="rnd" cmpd="sng">
            <a:solidFill>
              <a:srgbClr val="E6E6E4"/>
            </a:solidFill>
            <a:prstDash val="solid"/>
            <a:round/>
            <a:headEnd type="none" w="sm" len="sm"/>
            <a:tailEnd type="none" w="sm" len="sm"/>
          </a:ln>
        </p:spPr>
      </p:cxnSp>
      <p:sp>
        <p:nvSpPr>
          <p:cNvPr id="68" name="Google Shape;68;p15"/>
          <p:cNvSpPr txBox="1"/>
          <p:nvPr/>
        </p:nvSpPr>
        <p:spPr>
          <a:xfrm>
            <a:off x="299300" y="1235950"/>
            <a:ext cx="4312200" cy="36450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3600">
                <a:solidFill>
                  <a:srgbClr val="FFFFFF"/>
                </a:solidFill>
                <a:latin typeface="Playfair Display"/>
                <a:ea typeface="Playfair Display"/>
                <a:cs typeface="Playfair Display"/>
                <a:sym typeface="Playfair Display"/>
              </a:rPr>
              <a:t>Bienvenidos padres/tutores</a:t>
            </a:r>
            <a:endParaRPr sz="3600">
              <a:solidFill>
                <a:srgbClr val="FFFFFF"/>
              </a:solidFill>
              <a:latin typeface="Playfair Display"/>
              <a:ea typeface="Playfair Display"/>
              <a:cs typeface="Playfair Display"/>
              <a:sym typeface="Playfair Display"/>
            </a:endParaRPr>
          </a:p>
          <a:p>
            <a:pPr marL="0" marR="0" lvl="0" indent="0" algn="l" rtl="0">
              <a:lnSpc>
                <a:spcPct val="100000"/>
              </a:lnSpc>
              <a:spcBef>
                <a:spcPts val="1200"/>
              </a:spcBef>
              <a:spcAft>
                <a:spcPts val="0"/>
              </a:spcAft>
              <a:buNone/>
            </a:pPr>
            <a:endParaRPr sz="3600">
              <a:solidFill>
                <a:srgbClr val="FFFFFF"/>
              </a:solidFill>
              <a:latin typeface="Playfair Display"/>
              <a:ea typeface="Playfair Display"/>
              <a:cs typeface="Playfair Display"/>
              <a:sym typeface="Playfair Display"/>
            </a:endParaRPr>
          </a:p>
          <a:p>
            <a:pPr marL="0" marR="0" lvl="0" indent="0" algn="l" rtl="0">
              <a:lnSpc>
                <a:spcPct val="100000"/>
              </a:lnSpc>
              <a:spcBef>
                <a:spcPts val="0"/>
              </a:spcBef>
              <a:spcAft>
                <a:spcPts val="0"/>
              </a:spcAft>
              <a:buNone/>
            </a:pPr>
            <a:endParaRPr sz="3600">
              <a:solidFill>
                <a:srgbClr val="FFFFFF"/>
              </a:solidFill>
              <a:latin typeface="Playfair Display"/>
              <a:ea typeface="Playfair Display"/>
              <a:cs typeface="Playfair Display"/>
              <a:sym typeface="Playfair Display"/>
            </a:endParaRPr>
          </a:p>
          <a:p>
            <a:pPr marL="0" marR="0" lvl="0" indent="0" algn="l" rtl="0">
              <a:lnSpc>
                <a:spcPct val="100000"/>
              </a:lnSpc>
              <a:spcBef>
                <a:spcPts val="0"/>
              </a:spcBef>
              <a:spcAft>
                <a:spcPts val="0"/>
              </a:spcAft>
              <a:buNone/>
            </a:pPr>
            <a:endParaRPr sz="3600">
              <a:solidFill>
                <a:srgbClr val="FFFFFF"/>
              </a:solidFill>
              <a:latin typeface="Playfair Display"/>
              <a:ea typeface="Playfair Display"/>
              <a:cs typeface="Playfair Display"/>
              <a:sym typeface="Playfair Display"/>
            </a:endParaRPr>
          </a:p>
          <a:p>
            <a:pPr marL="0" marR="0" lvl="0" indent="0" algn="l" rtl="0">
              <a:lnSpc>
                <a:spcPct val="100000"/>
              </a:lnSpc>
              <a:spcBef>
                <a:spcPts val="0"/>
              </a:spcBef>
              <a:spcAft>
                <a:spcPts val="0"/>
              </a:spcAft>
              <a:buNone/>
            </a:pPr>
            <a:endParaRPr sz="3600">
              <a:solidFill>
                <a:srgbClr val="FFFFFF"/>
              </a:solidFill>
              <a:latin typeface="Playfair Display"/>
              <a:ea typeface="Playfair Display"/>
              <a:cs typeface="Playfair Display"/>
              <a:sym typeface="Playfair Display"/>
            </a:endParaRPr>
          </a:p>
        </p:txBody>
      </p:sp>
      <p:sp>
        <p:nvSpPr>
          <p:cNvPr id="69" name="Google Shape;69;p15"/>
          <p:cNvSpPr txBox="1"/>
          <p:nvPr/>
        </p:nvSpPr>
        <p:spPr>
          <a:xfrm>
            <a:off x="4676225" y="1219250"/>
            <a:ext cx="4391700" cy="25029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Clr>
                <a:schemeClr val="dk1"/>
              </a:buClr>
              <a:buSzPts val="1100"/>
              <a:buFont typeface="Arial"/>
              <a:buNone/>
            </a:pPr>
            <a:r>
              <a:rPr lang="en" sz="3100">
                <a:solidFill>
                  <a:schemeClr val="lt1"/>
                </a:solidFill>
                <a:latin typeface="Playfair Display"/>
                <a:ea typeface="Playfair Display"/>
                <a:cs typeface="Playfair Display"/>
                <a:sym typeface="Playfair Display"/>
              </a:rPr>
              <a:t>Clase del 2026</a:t>
            </a:r>
            <a:endParaRPr sz="3100">
              <a:solidFill>
                <a:schemeClr val="lt1"/>
              </a:solidFill>
              <a:latin typeface="Playfair Display"/>
              <a:ea typeface="Playfair Display"/>
              <a:cs typeface="Playfair Display"/>
              <a:sym typeface="Playfair Display"/>
            </a:endParaRPr>
          </a:p>
          <a:p>
            <a:pPr marL="0" lvl="0" indent="0" algn="l" rtl="0">
              <a:lnSpc>
                <a:spcPct val="115000"/>
              </a:lnSpc>
              <a:spcBef>
                <a:spcPts val="0"/>
              </a:spcBef>
              <a:spcAft>
                <a:spcPts val="0"/>
              </a:spcAft>
              <a:buClr>
                <a:schemeClr val="dk1"/>
              </a:buClr>
              <a:buFont typeface="Arial"/>
              <a:buNone/>
            </a:pPr>
            <a:r>
              <a:rPr lang="en" sz="3100">
                <a:solidFill>
                  <a:schemeClr val="lt1"/>
                </a:solidFill>
                <a:latin typeface="Playfair Display"/>
                <a:ea typeface="Playfair Display"/>
                <a:cs typeface="Playfair Display"/>
                <a:sym typeface="Playfair Display"/>
              </a:rPr>
              <a:t>Reunión inicial de planificación postsecundaria</a:t>
            </a:r>
            <a:endParaRPr sz="3100">
              <a:solidFill>
                <a:schemeClr val="lt1"/>
              </a:solidFill>
              <a:latin typeface="Playfair Display"/>
              <a:ea typeface="Playfair Display"/>
              <a:cs typeface="Playfair Display"/>
              <a:sym typeface="Playfair Display"/>
            </a:endParaRPr>
          </a:p>
          <a:p>
            <a:pPr marL="0" marR="0" lvl="0" indent="0" algn="r" rtl="0">
              <a:lnSpc>
                <a:spcPct val="200000"/>
              </a:lnSpc>
              <a:spcBef>
                <a:spcPts val="0"/>
              </a:spcBef>
              <a:spcAft>
                <a:spcPts val="0"/>
              </a:spcAft>
              <a:buNone/>
            </a:pPr>
            <a:endParaRPr sz="700"/>
          </a:p>
          <a:p>
            <a:pPr marL="0" marR="0" lvl="0" indent="0" algn="r" rtl="0">
              <a:lnSpc>
                <a:spcPct val="200000"/>
              </a:lnSpc>
              <a:spcBef>
                <a:spcPts val="0"/>
              </a:spcBef>
              <a:spcAft>
                <a:spcPts val="0"/>
              </a:spcAft>
              <a:buNone/>
            </a:pPr>
            <a:endParaRPr sz="600" b="0" i="0" u="none" strike="noStrike" cap="none">
              <a:solidFill>
                <a:srgbClr val="E6E6E4"/>
              </a:solidFill>
              <a:latin typeface="Montserrat Medium"/>
              <a:ea typeface="Montserrat Medium"/>
              <a:cs typeface="Montserrat Medium"/>
              <a:sym typeface="Montserrat Medium"/>
            </a:endParaRPr>
          </a:p>
        </p:txBody>
      </p:sp>
      <p:pic>
        <p:nvPicPr>
          <p:cNvPr id="70" name="Google Shape;70;p15" descr="LHS logo.png"/>
          <p:cNvPicPr preferRelativeResize="0"/>
          <p:nvPr/>
        </p:nvPicPr>
        <p:blipFill rotWithShape="1">
          <a:blip r:embed="rId3">
            <a:alphaModFix/>
          </a:blip>
          <a:srcRect/>
          <a:stretch/>
        </p:blipFill>
        <p:spPr>
          <a:xfrm>
            <a:off x="514350" y="3249338"/>
            <a:ext cx="1467650" cy="1467650"/>
          </a:xfrm>
          <a:prstGeom prst="rect">
            <a:avLst/>
          </a:prstGeom>
          <a:noFill/>
          <a:ln>
            <a:noFill/>
          </a:ln>
        </p:spPr>
      </p:pic>
      <p:sp>
        <p:nvSpPr>
          <p:cNvPr id="71" name="Google Shape;71;p15"/>
          <p:cNvSpPr txBox="1"/>
          <p:nvPr/>
        </p:nvSpPr>
        <p:spPr>
          <a:xfrm>
            <a:off x="4745424" y="4218275"/>
            <a:ext cx="4312200" cy="5973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1200">
                <a:solidFill>
                  <a:srgbClr val="E6E6E4"/>
                </a:solidFill>
                <a:latin typeface="Montserrat Medium"/>
                <a:ea typeface="Montserrat Medium"/>
                <a:cs typeface="Montserrat Medium"/>
                <a:sym typeface="Montserrat Medium"/>
              </a:rPr>
              <a:t>Presentado por: Consejeros de universidad y carreras</a:t>
            </a:r>
            <a:endParaRPr sz="1200">
              <a:solidFill>
                <a:srgbClr val="E6E6E4"/>
              </a:solidFill>
              <a:latin typeface="Montserrat Medium"/>
              <a:ea typeface="Montserrat Medium"/>
              <a:cs typeface="Montserrat Medium"/>
              <a:sym typeface="Montserrat Medium"/>
            </a:endParaRPr>
          </a:p>
          <a:p>
            <a:pPr marL="0" marR="0" lvl="0" indent="0" algn="r" rtl="0">
              <a:lnSpc>
                <a:spcPct val="130000"/>
              </a:lnSpc>
              <a:spcBef>
                <a:spcPts val="1200"/>
              </a:spcBef>
              <a:spcAft>
                <a:spcPts val="0"/>
              </a:spcAft>
              <a:buNone/>
            </a:pPr>
            <a:endParaRPr sz="1500">
              <a:solidFill>
                <a:srgbClr val="E6E6E4"/>
              </a:solidFill>
              <a:latin typeface="Montserrat Medium"/>
              <a:ea typeface="Montserrat Medium"/>
              <a:cs typeface="Montserrat Medium"/>
              <a:sym typeface="Montserrat Medium"/>
            </a:endParaRPr>
          </a:p>
        </p:txBody>
      </p:sp>
      <p:sp>
        <p:nvSpPr>
          <p:cNvPr id="72" name="Google Shape;72;p15"/>
          <p:cNvSpPr txBox="1"/>
          <p:nvPr/>
        </p:nvSpPr>
        <p:spPr>
          <a:xfrm>
            <a:off x="4676224" y="4486000"/>
            <a:ext cx="4312200" cy="231000"/>
          </a:xfrm>
          <a:prstGeom prst="rect">
            <a:avLst/>
          </a:prstGeom>
          <a:noFill/>
          <a:ln>
            <a:noFill/>
          </a:ln>
        </p:spPr>
        <p:txBody>
          <a:bodyPr spcFirstLastPara="1" wrap="square" lIns="0" tIns="0" rIns="0" bIns="0" anchor="t" anchorCtr="0">
            <a:spAutoFit/>
          </a:bodyPr>
          <a:lstStyle/>
          <a:p>
            <a:pPr marL="0" marR="0" lvl="0" indent="0" algn="r" rtl="0">
              <a:lnSpc>
                <a:spcPct val="130000"/>
              </a:lnSpc>
              <a:spcBef>
                <a:spcPts val="0"/>
              </a:spcBef>
              <a:spcAft>
                <a:spcPts val="0"/>
              </a:spcAft>
              <a:buNone/>
            </a:pPr>
            <a:r>
              <a:rPr lang="en" sz="1500">
                <a:solidFill>
                  <a:srgbClr val="E6E6E4"/>
                </a:solidFill>
                <a:latin typeface="Montserrat Medium"/>
                <a:ea typeface="Montserrat Medium"/>
                <a:cs typeface="Montserrat Medium"/>
                <a:sym typeface="Montserrat Medium"/>
              </a:rPr>
              <a:t>Septiembre 2025</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218"/>
        <p:cNvGrpSpPr/>
        <p:nvPr/>
      </p:nvGrpSpPr>
      <p:grpSpPr>
        <a:xfrm>
          <a:off x="0" y="0"/>
          <a:ext cx="0" cy="0"/>
          <a:chOff x="0" y="0"/>
          <a:chExt cx="0" cy="0"/>
        </a:xfrm>
      </p:grpSpPr>
      <p:cxnSp>
        <p:nvCxnSpPr>
          <p:cNvPr id="219" name="Google Shape;219;p33"/>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220" name="Google Shape;220;p33"/>
          <p:cNvSpPr txBox="1"/>
          <p:nvPr/>
        </p:nvSpPr>
        <p:spPr>
          <a:xfrm>
            <a:off x="514350" y="437525"/>
            <a:ext cx="7545300" cy="384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Font typeface="Arial"/>
              <a:buNone/>
            </a:pPr>
            <a:r>
              <a:rPr lang="en" sz="2500" u="sng">
                <a:solidFill>
                  <a:schemeClr val="hlink"/>
                </a:solidFill>
                <a:latin typeface="Playfair Display"/>
                <a:ea typeface="Playfair Display"/>
                <a:cs typeface="Playfair Display"/>
                <a:sym typeface="Playfair Display"/>
                <a:hlinkClick r:id="rId3"/>
              </a:rPr>
              <a:t>Solicitud Común (Common Application)</a:t>
            </a:r>
            <a:endParaRPr sz="2500">
              <a:latin typeface="Playfair Display"/>
              <a:ea typeface="Playfair Display"/>
              <a:cs typeface="Playfair Display"/>
              <a:sym typeface="Playfair Display"/>
            </a:endParaRPr>
          </a:p>
        </p:txBody>
      </p:sp>
      <p:sp>
        <p:nvSpPr>
          <p:cNvPr id="221" name="Google Shape;221;p33"/>
          <p:cNvSpPr txBox="1"/>
          <p:nvPr/>
        </p:nvSpPr>
        <p:spPr>
          <a:xfrm>
            <a:off x="790600" y="1015300"/>
            <a:ext cx="7815000" cy="3285300"/>
          </a:xfrm>
          <a:prstGeom prst="rect">
            <a:avLst/>
          </a:prstGeom>
          <a:noFill/>
          <a:ln>
            <a:noFill/>
          </a:ln>
        </p:spPr>
        <p:txBody>
          <a:bodyPr spcFirstLastPara="1" wrap="square" lIns="91425" tIns="91425" rIns="91425" bIns="91425" anchor="t" anchorCtr="0">
            <a:noAutofit/>
          </a:bodyPr>
          <a:lstStyle/>
          <a:p>
            <a:pPr marL="457200" lvl="0" indent="-344805" algn="l" rtl="0">
              <a:spcBef>
                <a:spcPts val="0"/>
              </a:spcBef>
              <a:spcAft>
                <a:spcPts val="0"/>
              </a:spcAft>
              <a:buClr>
                <a:schemeClr val="lt1"/>
              </a:buClr>
              <a:buSzPts val="1830"/>
              <a:buFont typeface="Montserrat Medium"/>
              <a:buChar char="●"/>
            </a:pPr>
            <a:r>
              <a:rPr lang="en" sz="2100">
                <a:solidFill>
                  <a:schemeClr val="lt1"/>
                </a:solidFill>
                <a:latin typeface="Montserrat Medium"/>
                <a:ea typeface="Montserrat Medium"/>
                <a:cs typeface="Montserrat Medium"/>
                <a:sym typeface="Montserrat Medium"/>
              </a:rPr>
              <a:t>Una solicitud para más de 1,000 universidades</a:t>
            </a:r>
            <a:endParaRPr sz="2100">
              <a:solidFill>
                <a:schemeClr val="lt1"/>
              </a:solidFill>
              <a:latin typeface="Montserrat Medium"/>
              <a:ea typeface="Montserrat Medium"/>
              <a:cs typeface="Montserrat Medium"/>
              <a:sym typeface="Montserrat Medium"/>
            </a:endParaRPr>
          </a:p>
          <a:p>
            <a:pPr marL="457200" lvl="0" indent="-344805" algn="l" rtl="0">
              <a:spcBef>
                <a:spcPts val="0"/>
              </a:spcBef>
              <a:spcAft>
                <a:spcPts val="0"/>
              </a:spcAft>
              <a:buClr>
                <a:schemeClr val="lt1"/>
              </a:buClr>
              <a:buSzPts val="1830"/>
              <a:buFont typeface="Montserrat Medium"/>
              <a:buChar char="●"/>
            </a:pPr>
            <a:r>
              <a:rPr lang="en" sz="2100">
                <a:solidFill>
                  <a:schemeClr val="lt1"/>
                </a:solidFill>
                <a:latin typeface="Montserrat Medium"/>
                <a:ea typeface="Montserrat Medium"/>
                <a:cs typeface="Montserrat Medium"/>
                <a:sym typeface="Montserrat Medium"/>
              </a:rPr>
              <a:t>Los estudiantes deben crear una cuenta</a:t>
            </a:r>
            <a:endParaRPr sz="2100">
              <a:solidFill>
                <a:schemeClr val="lt1"/>
              </a:solidFill>
              <a:latin typeface="Montserrat Medium"/>
              <a:ea typeface="Montserrat Medium"/>
              <a:cs typeface="Montserrat Medium"/>
              <a:sym typeface="Montserrat Medium"/>
            </a:endParaRPr>
          </a:p>
          <a:p>
            <a:pPr marL="457200" lvl="0" indent="-344805" algn="l" rtl="0">
              <a:spcBef>
                <a:spcPts val="0"/>
              </a:spcBef>
              <a:spcAft>
                <a:spcPts val="0"/>
              </a:spcAft>
              <a:buClr>
                <a:schemeClr val="lt1"/>
              </a:buClr>
              <a:buSzPts val="1830"/>
              <a:buFont typeface="Montserrat Medium"/>
              <a:buChar char="●"/>
            </a:pPr>
            <a:r>
              <a:rPr lang="en" sz="2100">
                <a:solidFill>
                  <a:schemeClr val="lt1"/>
                </a:solidFill>
                <a:latin typeface="Montserrat Medium"/>
                <a:ea typeface="Montserrat Medium"/>
                <a:cs typeface="Montserrat Medium"/>
                <a:sym typeface="Montserrat Medium"/>
              </a:rPr>
              <a:t>Los estudiantes agregan universidades a su panel en Common App</a:t>
            </a:r>
            <a:endParaRPr sz="21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300" i="1">
              <a:solidFill>
                <a:schemeClr val="lt1"/>
              </a:solidFill>
              <a:latin typeface="Montserrat Medium"/>
              <a:ea typeface="Montserrat Medium"/>
              <a:cs typeface="Montserrat Medium"/>
              <a:sym typeface="Montserrat Medium"/>
            </a:endParaRPr>
          </a:p>
          <a:p>
            <a:pPr marL="0" lvl="0" indent="0" algn="l" rtl="0">
              <a:lnSpc>
                <a:spcPct val="115000"/>
              </a:lnSpc>
              <a:spcBef>
                <a:spcPts val="1200"/>
              </a:spcBef>
              <a:spcAft>
                <a:spcPts val="0"/>
              </a:spcAft>
              <a:buNone/>
            </a:pPr>
            <a:r>
              <a:rPr lang="en" sz="1600" i="1">
                <a:solidFill>
                  <a:schemeClr val="accent6"/>
                </a:solidFill>
                <a:latin typeface="Montserrat Medium"/>
                <a:ea typeface="Montserrat Medium"/>
                <a:cs typeface="Montserrat Medium"/>
                <a:sym typeface="Montserrat Medium"/>
              </a:rPr>
              <a:t>Aprovecha los bloques flexibles o acércate durante los horarios del CCC para recibir ayuda!</a:t>
            </a:r>
            <a:endParaRPr sz="2600" i="1">
              <a:solidFill>
                <a:schemeClr val="accent6"/>
              </a:solidFill>
              <a:latin typeface="Montserrat Medium"/>
              <a:ea typeface="Montserrat Medium"/>
              <a:cs typeface="Montserrat Medium"/>
              <a:sym typeface="Montserrat Medium"/>
            </a:endParaRPr>
          </a:p>
          <a:p>
            <a:pPr marL="0" lvl="0" indent="0" algn="l" rtl="0">
              <a:spcBef>
                <a:spcPts val="1200"/>
              </a:spcBef>
              <a:spcAft>
                <a:spcPts val="0"/>
              </a:spcAft>
              <a:buNone/>
            </a:pPr>
            <a:endParaRPr sz="1200" i="1">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r>
              <a:rPr lang="en" u="sng">
                <a:solidFill>
                  <a:schemeClr val="hlink"/>
                </a:solidFill>
                <a:latin typeface="Montserrat Medium"/>
                <a:ea typeface="Montserrat Medium"/>
                <a:cs typeface="Montserrat Medium"/>
                <a:sym typeface="Montserrat Medium"/>
                <a:hlinkClick r:id="rId4"/>
              </a:rPr>
              <a:t>Instrucciones para estudiantes de la Solicitud Común (Common Application)</a:t>
            </a:r>
            <a:endParaRPr sz="2100" i="1">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r>
              <a:rPr lang="en" sz="2100" i="1">
                <a:solidFill>
                  <a:schemeClr val="lt1"/>
                </a:solidFill>
                <a:latin typeface="Montserrat Medium"/>
                <a:ea typeface="Montserrat Medium"/>
                <a:cs typeface="Montserrat Medium"/>
                <a:sym typeface="Montserrat Medium"/>
              </a:rPr>
              <a:t>Este documento detallado guía a los estudiantes a través de cada sección del Common App.</a:t>
            </a:r>
            <a:endParaRPr sz="2100" i="1">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2600" i="1">
              <a:solidFill>
                <a:schemeClr val="lt1"/>
              </a:solidFill>
              <a:latin typeface="Montserrat Medium"/>
              <a:ea typeface="Montserrat Medium"/>
              <a:cs typeface="Montserrat Medium"/>
              <a:sym typeface="Montserrat Medium"/>
            </a:endParaRPr>
          </a:p>
          <a:p>
            <a:pPr marL="0" lvl="0" indent="0" algn="l" rtl="0">
              <a:spcBef>
                <a:spcPts val="280"/>
              </a:spcBef>
              <a:spcAft>
                <a:spcPts val="0"/>
              </a:spcAft>
              <a:buNone/>
            </a:pPr>
            <a:endParaRPr sz="2600" i="1">
              <a:solidFill>
                <a:schemeClr val="lt1"/>
              </a:solidFill>
              <a:latin typeface="Montserrat Medium"/>
              <a:ea typeface="Montserrat Medium"/>
              <a:cs typeface="Montserrat Medium"/>
              <a:sym typeface="Montserrat Medium"/>
            </a:endParaRPr>
          </a:p>
          <a:p>
            <a:pPr marL="457200" lvl="0" indent="0" algn="l" rtl="0">
              <a:spcBef>
                <a:spcPts val="720"/>
              </a:spcBef>
              <a:spcAft>
                <a:spcPts val="0"/>
              </a:spcAft>
              <a:buNone/>
            </a:pPr>
            <a:endParaRPr sz="2200">
              <a:solidFill>
                <a:schemeClr val="lt1"/>
              </a:solidFill>
              <a:latin typeface="Montserrat Medium"/>
              <a:ea typeface="Montserrat Medium"/>
              <a:cs typeface="Montserrat Medium"/>
              <a:sym typeface="Montserrat Medium"/>
            </a:endParaRPr>
          </a:p>
          <a:p>
            <a:pPr marL="0" lvl="0" indent="0" algn="l" rtl="0">
              <a:lnSpc>
                <a:spcPct val="395454"/>
              </a:lnSpc>
              <a:spcBef>
                <a:spcPts val="1200"/>
              </a:spcBef>
              <a:spcAft>
                <a:spcPts val="0"/>
              </a:spcAft>
              <a:buNone/>
            </a:pPr>
            <a:endParaRPr sz="2200">
              <a:solidFill>
                <a:schemeClr val="lt1"/>
              </a:solidFill>
              <a:latin typeface="Montserrat Medium"/>
              <a:ea typeface="Montserrat Medium"/>
              <a:cs typeface="Montserrat Medium"/>
              <a:sym typeface="Montserrat Medium"/>
            </a:endParaRPr>
          </a:p>
          <a:p>
            <a:pPr marL="0" lvl="0" indent="0" algn="l" rtl="0">
              <a:lnSpc>
                <a:spcPct val="395454"/>
              </a:lnSpc>
              <a:spcBef>
                <a:spcPts val="1200"/>
              </a:spcBef>
              <a:spcAft>
                <a:spcPts val="0"/>
              </a:spcAft>
              <a:buNone/>
            </a:pPr>
            <a:endParaRPr sz="2200">
              <a:solidFill>
                <a:schemeClr val="lt1"/>
              </a:solidFill>
              <a:latin typeface="Montserrat Medium"/>
              <a:ea typeface="Montserrat Medium"/>
              <a:cs typeface="Montserrat Medium"/>
              <a:sym typeface="Montserrat Medium"/>
            </a:endParaRPr>
          </a:p>
          <a:p>
            <a:pPr marL="0" lvl="0" indent="0" algn="l" rtl="0">
              <a:spcBef>
                <a:spcPts val="1200"/>
              </a:spcBef>
              <a:spcAft>
                <a:spcPts val="0"/>
              </a:spcAft>
              <a:buNone/>
            </a:pPr>
            <a:endParaRPr sz="22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22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22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2200">
              <a:solidFill>
                <a:schemeClr val="lt1"/>
              </a:solidFill>
              <a:latin typeface="Montserrat Medium"/>
              <a:ea typeface="Montserrat Medium"/>
              <a:cs typeface="Montserrat Medium"/>
              <a:sym typeface="Montserrat Medium"/>
            </a:endParaRPr>
          </a:p>
        </p:txBody>
      </p:sp>
      <p:pic>
        <p:nvPicPr>
          <p:cNvPr id="222" name="Google Shape;222;p33"/>
          <p:cNvPicPr preferRelativeResize="0"/>
          <p:nvPr/>
        </p:nvPicPr>
        <p:blipFill>
          <a:blip r:embed="rId5">
            <a:alphaModFix/>
          </a:blip>
          <a:stretch>
            <a:fillRect/>
          </a:stretch>
        </p:blipFill>
        <p:spPr>
          <a:xfrm>
            <a:off x="6620427" y="274475"/>
            <a:ext cx="2387750" cy="9521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26"/>
        <p:cNvGrpSpPr/>
        <p:nvPr/>
      </p:nvGrpSpPr>
      <p:grpSpPr>
        <a:xfrm>
          <a:off x="0" y="0"/>
          <a:ext cx="0" cy="0"/>
          <a:chOff x="0" y="0"/>
          <a:chExt cx="0" cy="0"/>
        </a:xfrm>
      </p:grpSpPr>
      <p:sp>
        <p:nvSpPr>
          <p:cNvPr id="227" name="Google Shape;227;p34"/>
          <p:cNvSpPr txBox="1"/>
          <p:nvPr/>
        </p:nvSpPr>
        <p:spPr>
          <a:xfrm>
            <a:off x="334275" y="215700"/>
            <a:ext cx="8409600" cy="11799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3100">
                <a:solidFill>
                  <a:srgbClr val="FFFFFF"/>
                </a:solidFill>
                <a:latin typeface="Playfair Display"/>
                <a:ea typeface="Playfair Display"/>
                <a:cs typeface="Playfair Display"/>
                <a:sym typeface="Playfair Display"/>
              </a:rPr>
              <a:t>Common Application (Solicitud Común)</a:t>
            </a:r>
            <a:endParaRPr sz="3100">
              <a:solidFill>
                <a:srgbClr val="FFFFFF"/>
              </a:solidFill>
              <a:latin typeface="Playfair Display"/>
              <a:ea typeface="Playfair Display"/>
              <a:cs typeface="Playfair Display"/>
              <a:sym typeface="Playfair Display"/>
            </a:endParaRPr>
          </a:p>
          <a:p>
            <a:pPr marL="0" marR="0" lvl="0" indent="0" algn="l" rtl="0">
              <a:lnSpc>
                <a:spcPct val="100000"/>
              </a:lnSpc>
              <a:spcBef>
                <a:spcPts val="1200"/>
              </a:spcBef>
              <a:spcAft>
                <a:spcPts val="0"/>
              </a:spcAft>
              <a:buNone/>
            </a:pPr>
            <a:endParaRPr sz="3100">
              <a:solidFill>
                <a:srgbClr val="FFFFFF"/>
              </a:solidFill>
              <a:latin typeface="Playfair Display"/>
              <a:ea typeface="Playfair Display"/>
              <a:cs typeface="Playfair Display"/>
              <a:sym typeface="Playfair Display"/>
            </a:endParaRPr>
          </a:p>
        </p:txBody>
      </p:sp>
      <p:pic>
        <p:nvPicPr>
          <p:cNvPr id="228" name="Google Shape;228;p34"/>
          <p:cNvPicPr preferRelativeResize="0"/>
          <p:nvPr/>
        </p:nvPicPr>
        <p:blipFill>
          <a:blip r:embed="rId3">
            <a:alphaModFix/>
          </a:blip>
          <a:stretch>
            <a:fillRect/>
          </a:stretch>
        </p:blipFill>
        <p:spPr>
          <a:xfrm>
            <a:off x="2114100" y="1045950"/>
            <a:ext cx="7015086" cy="4021349"/>
          </a:xfrm>
          <a:prstGeom prst="rect">
            <a:avLst/>
          </a:prstGeom>
          <a:noFill/>
          <a:ln>
            <a:noFill/>
          </a:ln>
        </p:spPr>
      </p:pic>
      <p:sp>
        <p:nvSpPr>
          <p:cNvPr id="229" name="Google Shape;229;p34"/>
          <p:cNvSpPr/>
          <p:nvPr/>
        </p:nvSpPr>
        <p:spPr>
          <a:xfrm>
            <a:off x="5608200" y="886800"/>
            <a:ext cx="2325900" cy="2376600"/>
          </a:xfrm>
          <a:prstGeom prst="downArrow">
            <a:avLst>
              <a:gd name="adj1" fmla="val 50000"/>
              <a:gd name="adj2" fmla="val 50000"/>
            </a:avLst>
          </a:prstGeom>
          <a:solidFill>
            <a:srgbClr val="EBEBEB"/>
          </a:solidFill>
          <a:ln w="9525" cap="flat" cmpd="sng">
            <a:solidFill>
              <a:srgbClr val="363D4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b="1">
              <a:solidFill>
                <a:schemeClr val="dk1"/>
              </a:solidFill>
              <a:latin typeface="Montserrat"/>
              <a:ea typeface="Montserrat"/>
              <a:cs typeface="Montserrat"/>
              <a:sym typeface="Montserrat"/>
            </a:endParaRPr>
          </a:p>
          <a:p>
            <a:pPr marL="0" lvl="0" indent="0" algn="l" rtl="0">
              <a:lnSpc>
                <a:spcPct val="115000"/>
              </a:lnSpc>
              <a:spcBef>
                <a:spcPts val="1200"/>
              </a:spcBef>
              <a:spcAft>
                <a:spcPts val="0"/>
              </a:spcAft>
              <a:buClr>
                <a:schemeClr val="dk1"/>
              </a:buClr>
              <a:buSzPts val="1100"/>
              <a:buFont typeface="Arial"/>
              <a:buNone/>
            </a:pPr>
            <a:endParaRPr sz="1200" b="1">
              <a:solidFill>
                <a:schemeClr val="dk1"/>
              </a:solidFill>
              <a:latin typeface="Montserrat"/>
              <a:ea typeface="Montserrat"/>
              <a:cs typeface="Montserrat"/>
              <a:sym typeface="Montserrat"/>
            </a:endParaRPr>
          </a:p>
          <a:p>
            <a:pPr marL="0" lvl="0" indent="0" algn="l" rtl="0">
              <a:lnSpc>
                <a:spcPct val="115000"/>
              </a:lnSpc>
              <a:spcBef>
                <a:spcPts val="1200"/>
              </a:spcBef>
              <a:spcAft>
                <a:spcPts val="0"/>
              </a:spcAft>
              <a:buClr>
                <a:schemeClr val="dk1"/>
              </a:buClr>
              <a:buSzPts val="1100"/>
              <a:buFont typeface="Arial"/>
              <a:buNone/>
            </a:pPr>
            <a:r>
              <a:rPr lang="en" sz="1100" b="1">
                <a:solidFill>
                  <a:schemeClr val="dk1"/>
                </a:solidFill>
                <a:latin typeface="Montserrat"/>
                <a:ea typeface="Montserrat"/>
                <a:cs typeface="Montserrat"/>
                <a:sym typeface="Montserrat"/>
              </a:rPr>
              <a:t>Cada sección del Common App debe completarse de manera completa y precisa.</a:t>
            </a:r>
            <a:endParaRPr sz="1100" b="1">
              <a:solidFill>
                <a:schemeClr val="dk1"/>
              </a:solidFill>
              <a:latin typeface="Montserrat"/>
              <a:ea typeface="Montserrat"/>
              <a:cs typeface="Montserrat"/>
              <a:sym typeface="Montserrat"/>
            </a:endParaRPr>
          </a:p>
          <a:p>
            <a:pPr marL="0" lvl="0" indent="0" algn="ctr" rtl="0">
              <a:spcBef>
                <a:spcPts val="1200"/>
              </a:spcBef>
              <a:spcAft>
                <a:spcPts val="0"/>
              </a:spcAft>
              <a:buClr>
                <a:schemeClr val="dk1"/>
              </a:buClr>
              <a:buSzPts val="1100"/>
              <a:buFont typeface="Arial"/>
              <a:buNone/>
            </a:pPr>
            <a:endParaRPr sz="1200" b="1">
              <a:solidFill>
                <a:schemeClr val="dk1"/>
              </a:solidFill>
              <a:latin typeface="Montserrat"/>
              <a:ea typeface="Montserrat"/>
              <a:cs typeface="Montserrat"/>
              <a:sym typeface="Montserrat"/>
            </a:endParaRPr>
          </a:p>
          <a:p>
            <a:pPr marL="0" lvl="0" indent="0" algn="ctr" rtl="0">
              <a:spcBef>
                <a:spcPts val="0"/>
              </a:spcBef>
              <a:spcAft>
                <a:spcPts val="0"/>
              </a:spcAft>
              <a:buNone/>
            </a:pPr>
            <a:endParaRPr sz="1100" b="1">
              <a:latin typeface="Montserrat"/>
              <a:ea typeface="Montserrat"/>
              <a:cs typeface="Montserrat"/>
              <a:sym typeface="Montserrat"/>
            </a:endParaRPr>
          </a:p>
        </p:txBody>
      </p:sp>
      <p:sp>
        <p:nvSpPr>
          <p:cNvPr id="230" name="Google Shape;230;p34"/>
          <p:cNvSpPr/>
          <p:nvPr/>
        </p:nvSpPr>
        <p:spPr>
          <a:xfrm>
            <a:off x="136425" y="1329050"/>
            <a:ext cx="2144400" cy="1659600"/>
          </a:xfrm>
          <a:prstGeom prst="rightArrow">
            <a:avLst>
              <a:gd name="adj1" fmla="val 50000"/>
              <a:gd name="adj2" fmla="val 50000"/>
            </a:avLst>
          </a:prstGeom>
          <a:solidFill>
            <a:srgbClr val="EBEBEB"/>
          </a:solidFill>
          <a:ln w="9525" cap="flat" cmpd="sng">
            <a:solidFill>
              <a:srgbClr val="363D4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300" b="1">
              <a:solidFill>
                <a:schemeClr val="dk1"/>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r>
              <a:rPr lang="en" sz="1100" b="1">
                <a:solidFill>
                  <a:schemeClr val="dk1"/>
                </a:solidFill>
                <a:latin typeface="Montserrat"/>
                <a:ea typeface="Montserrat"/>
                <a:cs typeface="Montserrat"/>
                <a:sym typeface="Montserrat"/>
              </a:rPr>
              <a:t>Mis universidades:</a:t>
            </a:r>
            <a:endParaRPr sz="1100" b="1">
              <a:solidFill>
                <a:schemeClr val="dk1"/>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r>
              <a:rPr lang="en" sz="1100" b="1">
                <a:solidFill>
                  <a:schemeClr val="dk1"/>
                </a:solidFill>
                <a:latin typeface="Montserrat"/>
                <a:ea typeface="Montserrat"/>
                <a:cs typeface="Montserrat"/>
                <a:sym typeface="Montserrat"/>
              </a:rPr>
              <a:t>Preguntas/ensayos específicos de cada universidad</a:t>
            </a:r>
            <a:endParaRPr sz="1100" b="1">
              <a:solidFill>
                <a:schemeClr val="dk1"/>
              </a:solidFill>
              <a:latin typeface="Montserrat"/>
              <a:ea typeface="Montserrat"/>
              <a:cs typeface="Montserrat"/>
              <a:sym typeface="Montserrat"/>
            </a:endParaRPr>
          </a:p>
          <a:p>
            <a:pPr marL="0" lvl="0" indent="0" algn="r" rtl="0">
              <a:spcBef>
                <a:spcPts val="0"/>
              </a:spcBef>
              <a:spcAft>
                <a:spcPts val="0"/>
              </a:spcAft>
              <a:buNone/>
            </a:pPr>
            <a:endParaRPr sz="1100" b="1">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234"/>
        <p:cNvGrpSpPr/>
        <p:nvPr/>
      </p:nvGrpSpPr>
      <p:grpSpPr>
        <a:xfrm>
          <a:off x="0" y="0"/>
          <a:ext cx="0" cy="0"/>
          <a:chOff x="0" y="0"/>
          <a:chExt cx="0" cy="0"/>
        </a:xfrm>
      </p:grpSpPr>
      <p:cxnSp>
        <p:nvCxnSpPr>
          <p:cNvPr id="235" name="Google Shape;235;p35"/>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236" name="Google Shape;236;p35"/>
          <p:cNvSpPr txBox="1"/>
          <p:nvPr/>
        </p:nvSpPr>
        <p:spPr>
          <a:xfrm>
            <a:off x="514350" y="437525"/>
            <a:ext cx="7545300" cy="4773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 sz="3100">
                <a:solidFill>
                  <a:srgbClr val="FFFFFF"/>
                </a:solidFill>
                <a:latin typeface="Playfair Display"/>
                <a:ea typeface="Playfair Display"/>
                <a:cs typeface="Playfair Display"/>
                <a:sym typeface="Playfair Display"/>
              </a:rPr>
              <a:t>Transcripts</a:t>
            </a:r>
            <a:endParaRPr sz="3100">
              <a:latin typeface="Playfair Display"/>
              <a:ea typeface="Playfair Display"/>
              <a:cs typeface="Playfair Display"/>
              <a:sym typeface="Playfair Display"/>
            </a:endParaRPr>
          </a:p>
        </p:txBody>
      </p:sp>
      <p:sp>
        <p:nvSpPr>
          <p:cNvPr id="237" name="Google Shape;237;p35"/>
          <p:cNvSpPr txBox="1"/>
          <p:nvPr/>
        </p:nvSpPr>
        <p:spPr>
          <a:xfrm>
            <a:off x="790600" y="1015300"/>
            <a:ext cx="7815000" cy="3285300"/>
          </a:xfrm>
          <a:prstGeom prst="rect">
            <a:avLst/>
          </a:prstGeom>
          <a:noFill/>
          <a:ln>
            <a:noFill/>
          </a:ln>
        </p:spPr>
        <p:txBody>
          <a:bodyPr spcFirstLastPara="1" wrap="square" lIns="91425" tIns="91425" rIns="91425" bIns="91425" anchor="t" anchorCtr="0">
            <a:noAutofit/>
          </a:bodyPr>
          <a:lstStyle/>
          <a:p>
            <a:pPr marL="457200" lvl="0" indent="-349250" algn="l" rtl="0">
              <a:spcBef>
                <a:spcPts val="280"/>
              </a:spcBef>
              <a:spcAft>
                <a:spcPts val="0"/>
              </a:spcAft>
              <a:buClr>
                <a:schemeClr val="lt1"/>
              </a:buClr>
              <a:buSzPts val="1900"/>
              <a:buFont typeface="Montserrat Medium"/>
              <a:buChar char="●"/>
            </a:pPr>
            <a:r>
              <a:rPr lang="en" sz="1900">
                <a:solidFill>
                  <a:schemeClr val="lt1"/>
                </a:solidFill>
                <a:latin typeface="Montserrat Medium"/>
                <a:ea typeface="Montserrat Medium"/>
                <a:cs typeface="Montserrat Medium"/>
                <a:sym typeface="Montserrat Medium"/>
              </a:rPr>
              <a:t>Tu historial académico durante la secundaria, incluye tu GPA ponderado</a:t>
            </a:r>
            <a:endParaRPr sz="1900">
              <a:solidFill>
                <a:schemeClr val="lt1"/>
              </a:solidFill>
              <a:latin typeface="Montserrat Medium"/>
              <a:ea typeface="Montserrat Medium"/>
              <a:cs typeface="Montserrat Medium"/>
              <a:sym typeface="Montserrat Medium"/>
            </a:endParaRPr>
          </a:p>
          <a:p>
            <a:pPr marL="457200" lvl="0" indent="-349250" algn="l" rtl="0">
              <a:spcBef>
                <a:spcPts val="280"/>
              </a:spcBef>
              <a:spcAft>
                <a:spcPts val="0"/>
              </a:spcAft>
              <a:buClr>
                <a:schemeClr val="lt1"/>
              </a:buClr>
              <a:buSzPts val="1900"/>
              <a:buFont typeface="Montserrat Medium"/>
              <a:buChar char="●"/>
            </a:pPr>
            <a:r>
              <a:rPr lang="en" sz="1900">
                <a:solidFill>
                  <a:schemeClr val="lt1"/>
                </a:solidFill>
                <a:latin typeface="Montserrat Medium"/>
                <a:ea typeface="Montserrat Medium"/>
                <a:cs typeface="Montserrat Medium"/>
                <a:sym typeface="Montserrat Medium"/>
              </a:rPr>
              <a:t>El estudiante debe solicitar los certificados de notas (transcripciones) en Scoir al menos 2 semanas antes de la fecha límite</a:t>
            </a:r>
            <a:endParaRPr sz="1900">
              <a:solidFill>
                <a:schemeClr val="lt1"/>
              </a:solidFill>
              <a:latin typeface="Montserrat Medium"/>
              <a:ea typeface="Montserrat Medium"/>
              <a:cs typeface="Montserrat Medium"/>
              <a:sym typeface="Montserrat Medium"/>
            </a:endParaRPr>
          </a:p>
          <a:p>
            <a:pPr marL="457200" lvl="0" indent="-349250" algn="l" rtl="0">
              <a:spcBef>
                <a:spcPts val="280"/>
              </a:spcBef>
              <a:spcAft>
                <a:spcPts val="0"/>
              </a:spcAft>
              <a:buClr>
                <a:schemeClr val="lt1"/>
              </a:buClr>
              <a:buSzPts val="1900"/>
              <a:buFont typeface="Montserrat Medium"/>
              <a:buChar char="●"/>
            </a:pPr>
            <a:r>
              <a:rPr lang="en" sz="1900">
                <a:solidFill>
                  <a:schemeClr val="lt1"/>
                </a:solidFill>
                <a:latin typeface="Montserrat Medium"/>
                <a:ea typeface="Montserrat Medium"/>
                <a:cs typeface="Montserrat Medium"/>
                <a:sym typeface="Montserrat Medium"/>
              </a:rPr>
              <a:t>Los certificados de notas son enviados a través de Scoir por tu consejero(a) escolar</a:t>
            </a:r>
            <a:endParaRPr sz="1900">
              <a:solidFill>
                <a:schemeClr val="lt1"/>
              </a:solidFill>
              <a:latin typeface="Montserrat Medium"/>
              <a:ea typeface="Montserrat Medium"/>
              <a:cs typeface="Montserrat Medium"/>
              <a:sym typeface="Montserrat Medium"/>
            </a:endParaRPr>
          </a:p>
          <a:p>
            <a:pPr marL="914400" lvl="0" indent="0" algn="l" rtl="0">
              <a:spcBef>
                <a:spcPts val="0"/>
              </a:spcBef>
              <a:spcAft>
                <a:spcPts val="0"/>
              </a:spcAft>
              <a:buNone/>
            </a:pPr>
            <a:endParaRPr>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r>
              <a:rPr lang="en" sz="1900" u="sng">
                <a:solidFill>
                  <a:schemeClr val="hlink"/>
                </a:solidFill>
                <a:latin typeface="Montserrat Medium"/>
                <a:ea typeface="Montserrat Medium"/>
                <a:cs typeface="Montserrat Medium"/>
                <a:sym typeface="Montserrat Medium"/>
                <a:hlinkClick r:id="rId3"/>
              </a:rPr>
              <a:t>Cómo solicitar el certificado de notas (transcripción) en Scoir</a:t>
            </a:r>
            <a:endParaRPr sz="1900">
              <a:solidFill>
                <a:schemeClr val="lt1"/>
              </a:solidFill>
              <a:latin typeface="Montserrat Medium"/>
              <a:ea typeface="Montserrat Medium"/>
              <a:cs typeface="Montserrat Medium"/>
              <a:sym typeface="Montserrat Medium"/>
            </a:endParaRPr>
          </a:p>
          <a:p>
            <a:pPr marL="457200" lvl="0" indent="0" algn="l" rtl="0">
              <a:spcBef>
                <a:spcPts val="720"/>
              </a:spcBef>
              <a:spcAft>
                <a:spcPts val="0"/>
              </a:spcAft>
              <a:buNone/>
            </a:pPr>
            <a:endParaRPr sz="1900">
              <a:solidFill>
                <a:schemeClr val="lt1"/>
              </a:solidFill>
              <a:latin typeface="Montserrat Medium"/>
              <a:ea typeface="Montserrat Medium"/>
              <a:cs typeface="Montserrat Medium"/>
              <a:sym typeface="Montserrat Medium"/>
            </a:endParaRPr>
          </a:p>
          <a:p>
            <a:pPr marL="0" lvl="0" indent="0" algn="l" rtl="0">
              <a:lnSpc>
                <a:spcPct val="395454"/>
              </a:lnSpc>
              <a:spcBef>
                <a:spcPts val="1200"/>
              </a:spcBef>
              <a:spcAft>
                <a:spcPts val="0"/>
              </a:spcAft>
              <a:buNone/>
            </a:pPr>
            <a:endParaRPr sz="1900">
              <a:solidFill>
                <a:schemeClr val="lt1"/>
              </a:solidFill>
              <a:latin typeface="Montserrat Medium"/>
              <a:ea typeface="Montserrat Medium"/>
              <a:cs typeface="Montserrat Medium"/>
              <a:sym typeface="Montserrat Medium"/>
            </a:endParaRPr>
          </a:p>
          <a:p>
            <a:pPr marL="0" lvl="0" indent="0" algn="l" rtl="0">
              <a:lnSpc>
                <a:spcPct val="395454"/>
              </a:lnSpc>
              <a:spcBef>
                <a:spcPts val="1200"/>
              </a:spcBef>
              <a:spcAft>
                <a:spcPts val="0"/>
              </a:spcAft>
              <a:buNone/>
            </a:pPr>
            <a:endParaRPr sz="1900">
              <a:solidFill>
                <a:schemeClr val="lt1"/>
              </a:solidFill>
              <a:latin typeface="Montserrat Medium"/>
              <a:ea typeface="Montserrat Medium"/>
              <a:cs typeface="Montserrat Medium"/>
              <a:sym typeface="Montserrat Medium"/>
            </a:endParaRPr>
          </a:p>
          <a:p>
            <a:pPr marL="0" lvl="0" indent="0" algn="l" rtl="0">
              <a:spcBef>
                <a:spcPts val="1200"/>
              </a:spcBef>
              <a:spcAft>
                <a:spcPts val="0"/>
              </a:spcAft>
              <a:buNone/>
            </a:pPr>
            <a:endParaRPr sz="19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9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9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900">
              <a:solidFill>
                <a:schemeClr val="lt1"/>
              </a:solidFill>
              <a:latin typeface="Montserrat Medium"/>
              <a:ea typeface="Montserrat Medium"/>
              <a:cs typeface="Montserrat Medium"/>
              <a:sym typeface="Montserrat Medium"/>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241"/>
        <p:cNvGrpSpPr/>
        <p:nvPr/>
      </p:nvGrpSpPr>
      <p:grpSpPr>
        <a:xfrm>
          <a:off x="0" y="0"/>
          <a:ext cx="0" cy="0"/>
          <a:chOff x="0" y="0"/>
          <a:chExt cx="0" cy="0"/>
        </a:xfrm>
      </p:grpSpPr>
      <p:cxnSp>
        <p:nvCxnSpPr>
          <p:cNvPr id="242" name="Google Shape;242;p36"/>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243" name="Google Shape;243;p36"/>
          <p:cNvSpPr txBox="1"/>
          <p:nvPr/>
        </p:nvSpPr>
        <p:spPr>
          <a:xfrm>
            <a:off x="496800" y="466775"/>
            <a:ext cx="7545300" cy="11799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3100">
                <a:solidFill>
                  <a:srgbClr val="FFFFFF"/>
                </a:solidFill>
                <a:latin typeface="Playfair Display"/>
                <a:ea typeface="Playfair Display"/>
                <a:cs typeface="Playfair Display"/>
                <a:sym typeface="Playfair Display"/>
              </a:rPr>
              <a:t>Cartas de recomendación (LOR)</a:t>
            </a:r>
            <a:endParaRPr sz="3100">
              <a:solidFill>
                <a:srgbClr val="FFFFFF"/>
              </a:solidFill>
              <a:latin typeface="Playfair Display"/>
              <a:ea typeface="Playfair Display"/>
              <a:cs typeface="Playfair Display"/>
              <a:sym typeface="Playfair Display"/>
            </a:endParaRPr>
          </a:p>
          <a:p>
            <a:pPr marL="0" marR="0" lvl="0" indent="0" algn="l" rtl="0">
              <a:lnSpc>
                <a:spcPct val="150000"/>
              </a:lnSpc>
              <a:spcBef>
                <a:spcPts val="1200"/>
              </a:spcBef>
              <a:spcAft>
                <a:spcPts val="0"/>
              </a:spcAft>
              <a:buNone/>
            </a:pPr>
            <a:endParaRPr sz="3100">
              <a:solidFill>
                <a:srgbClr val="FFFFFF"/>
              </a:solidFill>
              <a:latin typeface="Playfair Display"/>
              <a:ea typeface="Playfair Display"/>
              <a:cs typeface="Playfair Display"/>
              <a:sym typeface="Playfair Display"/>
            </a:endParaRPr>
          </a:p>
        </p:txBody>
      </p:sp>
      <p:sp>
        <p:nvSpPr>
          <p:cNvPr id="244" name="Google Shape;244;p36"/>
          <p:cNvSpPr txBox="1"/>
          <p:nvPr/>
        </p:nvSpPr>
        <p:spPr>
          <a:xfrm>
            <a:off x="568225" y="1132325"/>
            <a:ext cx="7926900" cy="38244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1200"/>
              </a:spcBef>
              <a:spcAft>
                <a:spcPts val="0"/>
              </a:spcAft>
              <a:buClr>
                <a:schemeClr val="lt1"/>
              </a:buClr>
              <a:buSzPts val="2000"/>
              <a:buFont typeface="Montserrat Medium"/>
              <a:buChar char="●"/>
            </a:pPr>
            <a:r>
              <a:rPr lang="en" sz="2000">
                <a:solidFill>
                  <a:schemeClr val="lt1"/>
                </a:solidFill>
                <a:latin typeface="Montserrat Medium"/>
                <a:ea typeface="Montserrat Medium"/>
                <a:cs typeface="Montserrat Medium"/>
                <a:sym typeface="Montserrat Medium"/>
              </a:rPr>
              <a:t>Primero, pide a tus profesores </a:t>
            </a:r>
            <a:r>
              <a:rPr lang="en" sz="2000" u="sng">
                <a:solidFill>
                  <a:schemeClr val="lt1"/>
                </a:solidFill>
                <a:latin typeface="Montserrat Medium"/>
                <a:ea typeface="Montserrat Medium"/>
                <a:cs typeface="Montserrat Medium"/>
                <a:sym typeface="Montserrat Medium"/>
              </a:rPr>
              <a:t>en persona</a:t>
            </a:r>
            <a:r>
              <a:rPr lang="en" sz="2000">
                <a:solidFill>
                  <a:schemeClr val="lt1"/>
                </a:solidFill>
                <a:latin typeface="Montserrat Medium"/>
                <a:ea typeface="Montserrat Medium"/>
                <a:cs typeface="Montserrat Medium"/>
                <a:sym typeface="Montserrat Medium"/>
              </a:rPr>
              <a:t>.</a:t>
            </a:r>
            <a:endParaRPr sz="2000">
              <a:solidFill>
                <a:schemeClr val="lt1"/>
              </a:solidFill>
              <a:latin typeface="Montserrat Medium"/>
              <a:ea typeface="Montserrat Medium"/>
              <a:cs typeface="Montserrat Medium"/>
              <a:sym typeface="Montserrat Medium"/>
            </a:endParaRPr>
          </a:p>
          <a:p>
            <a:pPr marL="457200" lvl="0" indent="-355600" algn="l" rtl="0">
              <a:spcBef>
                <a:spcPts val="0"/>
              </a:spcBef>
              <a:spcAft>
                <a:spcPts val="0"/>
              </a:spcAft>
              <a:buClr>
                <a:schemeClr val="lt1"/>
              </a:buClr>
              <a:buSzPts val="2000"/>
              <a:buFont typeface="Montserrat Medium"/>
              <a:buChar char="●"/>
            </a:pPr>
            <a:r>
              <a:rPr lang="en" sz="2000" u="sng">
                <a:solidFill>
                  <a:schemeClr val="hlink"/>
                </a:solidFill>
                <a:latin typeface="Montserrat Medium"/>
                <a:ea typeface="Montserrat Medium"/>
                <a:cs typeface="Montserrat Medium"/>
                <a:sym typeface="Montserrat Medium"/>
                <a:hlinkClick r:id="rId3"/>
              </a:rPr>
              <a:t>El estudiante también debe solicitar las cartas de recomendación a través de Scoir.</a:t>
            </a:r>
            <a:endParaRPr sz="2000">
              <a:solidFill>
                <a:schemeClr val="lt1"/>
              </a:solidFill>
              <a:latin typeface="Montserrat Medium"/>
              <a:ea typeface="Montserrat Medium"/>
              <a:cs typeface="Montserrat Medium"/>
              <a:sym typeface="Montserrat Medium"/>
            </a:endParaRPr>
          </a:p>
          <a:p>
            <a:pPr marL="457200" lvl="0" indent="-355600" algn="l" rtl="0">
              <a:spcBef>
                <a:spcPts val="0"/>
              </a:spcBef>
              <a:spcAft>
                <a:spcPts val="0"/>
              </a:spcAft>
              <a:buClr>
                <a:schemeClr val="lt1"/>
              </a:buClr>
              <a:buSzPts val="2000"/>
              <a:buFont typeface="Montserrat Medium"/>
              <a:buChar char="●"/>
            </a:pPr>
            <a:r>
              <a:rPr lang="en" sz="2000">
                <a:solidFill>
                  <a:schemeClr val="lt1"/>
                </a:solidFill>
                <a:latin typeface="Montserrat Medium"/>
                <a:ea typeface="Montserrat Medium"/>
                <a:cs typeface="Montserrat Medium"/>
                <a:sym typeface="Montserrat Medium"/>
              </a:rPr>
              <a:t>El estudiante debe consultar los sitios web de admisión de las universidades para conocer los requisitos de cartas de recomendación, ya que varían según la escuela.</a:t>
            </a:r>
            <a:endParaRPr sz="2000">
              <a:solidFill>
                <a:schemeClr val="lt1"/>
              </a:solidFill>
              <a:latin typeface="Montserrat Medium"/>
              <a:ea typeface="Montserrat Medium"/>
              <a:cs typeface="Montserrat Medium"/>
              <a:sym typeface="Montserrat Medium"/>
            </a:endParaRPr>
          </a:p>
          <a:p>
            <a:pPr marL="457200" lvl="0" indent="-355600" algn="l" rtl="0">
              <a:spcBef>
                <a:spcPts val="0"/>
              </a:spcBef>
              <a:spcAft>
                <a:spcPts val="0"/>
              </a:spcAft>
              <a:buClr>
                <a:schemeClr val="lt1"/>
              </a:buClr>
              <a:buSzPts val="2000"/>
              <a:buFont typeface="Montserrat Medium"/>
              <a:buChar char="●"/>
            </a:pPr>
            <a:r>
              <a:rPr lang="en" sz="2000">
                <a:solidFill>
                  <a:schemeClr val="lt1"/>
                </a:solidFill>
                <a:latin typeface="Montserrat Medium"/>
                <a:ea typeface="Montserrat Medium"/>
                <a:cs typeface="Montserrat Medium"/>
                <a:sym typeface="Montserrat Medium"/>
              </a:rPr>
              <a:t>Por favor, dale a tus profesores y consejeros escolares tiempo suficiente para completar tus cartas (al menos 15 días escolares / 3 semanas antes de la fecha límite).</a:t>
            </a:r>
            <a:endParaRPr sz="2000">
              <a:solidFill>
                <a:schemeClr val="lt1"/>
              </a:solidFill>
              <a:latin typeface="Montserrat Medium"/>
              <a:ea typeface="Montserrat Medium"/>
              <a:cs typeface="Montserrat Medium"/>
              <a:sym typeface="Montserrat Medium"/>
            </a:endParaRPr>
          </a:p>
          <a:p>
            <a:pPr marL="457200" lvl="0" indent="-355600" algn="l" rtl="0">
              <a:spcBef>
                <a:spcPts val="0"/>
              </a:spcBef>
              <a:spcAft>
                <a:spcPts val="0"/>
              </a:spcAft>
              <a:buClr>
                <a:schemeClr val="lt1"/>
              </a:buClr>
              <a:buSzPts val="2000"/>
              <a:buFont typeface="Montserrat Medium"/>
              <a:buChar char="●"/>
            </a:pPr>
            <a:r>
              <a:rPr lang="en" sz="2000">
                <a:solidFill>
                  <a:schemeClr val="lt1"/>
                </a:solidFill>
                <a:latin typeface="Montserrat Medium"/>
                <a:ea typeface="Montserrat Medium"/>
                <a:cs typeface="Montserrat Medium"/>
                <a:sym typeface="Montserrat Medium"/>
              </a:rPr>
              <a:t>No recomendamos solicitar cartas que no serán necesarias o utilizadas.</a:t>
            </a:r>
            <a:endParaRPr sz="20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20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800">
              <a:solidFill>
                <a:schemeClr val="lt1"/>
              </a:solidFill>
              <a:latin typeface="Montserrat Medium"/>
              <a:ea typeface="Montserrat Medium"/>
              <a:cs typeface="Montserrat Medium"/>
              <a:sym typeface="Montserrat Medium"/>
            </a:endParaRPr>
          </a:p>
          <a:p>
            <a:pPr marL="457200" lvl="0" indent="0" algn="l" rtl="0">
              <a:spcBef>
                <a:spcPts val="0"/>
              </a:spcBef>
              <a:spcAft>
                <a:spcPts val="0"/>
              </a:spcAft>
              <a:buNone/>
            </a:pPr>
            <a:endParaRPr sz="2000">
              <a:solidFill>
                <a:schemeClr val="lt1"/>
              </a:solidFill>
              <a:latin typeface="Montserrat Medium"/>
              <a:ea typeface="Montserrat Medium"/>
              <a:cs typeface="Montserrat Medium"/>
              <a:sym typeface="Montserrat Medium"/>
            </a:endParaRPr>
          </a:p>
          <a:p>
            <a:pPr marL="457200" lvl="0" indent="0" algn="l" rtl="0">
              <a:spcBef>
                <a:spcPts val="720"/>
              </a:spcBef>
              <a:spcAft>
                <a:spcPts val="0"/>
              </a:spcAft>
              <a:buNone/>
            </a:pPr>
            <a:endParaRPr sz="1800">
              <a:solidFill>
                <a:schemeClr val="lt1"/>
              </a:solidFill>
              <a:latin typeface="Montserrat Medium"/>
              <a:ea typeface="Montserrat Medium"/>
              <a:cs typeface="Montserrat Medium"/>
              <a:sym typeface="Montserrat Medium"/>
            </a:endParaRPr>
          </a:p>
          <a:p>
            <a:pPr marL="0" lvl="0" indent="0" algn="l" rtl="0">
              <a:lnSpc>
                <a:spcPct val="395454"/>
              </a:lnSpc>
              <a:spcBef>
                <a:spcPts val="1200"/>
              </a:spcBef>
              <a:spcAft>
                <a:spcPts val="0"/>
              </a:spcAft>
              <a:buNone/>
            </a:pPr>
            <a:endParaRPr sz="1800">
              <a:solidFill>
                <a:schemeClr val="lt1"/>
              </a:solidFill>
              <a:latin typeface="Montserrat Medium"/>
              <a:ea typeface="Montserrat Medium"/>
              <a:cs typeface="Montserrat Medium"/>
              <a:sym typeface="Montserrat Medium"/>
            </a:endParaRPr>
          </a:p>
          <a:p>
            <a:pPr marL="0" lvl="0" indent="0" algn="l" rtl="0">
              <a:lnSpc>
                <a:spcPct val="395454"/>
              </a:lnSpc>
              <a:spcBef>
                <a:spcPts val="1200"/>
              </a:spcBef>
              <a:spcAft>
                <a:spcPts val="0"/>
              </a:spcAft>
              <a:buNone/>
            </a:pPr>
            <a:endParaRPr sz="1800">
              <a:solidFill>
                <a:schemeClr val="lt1"/>
              </a:solidFill>
              <a:latin typeface="Montserrat Medium"/>
              <a:ea typeface="Montserrat Medium"/>
              <a:cs typeface="Montserrat Medium"/>
              <a:sym typeface="Montserrat Medium"/>
            </a:endParaRPr>
          </a:p>
          <a:p>
            <a:pPr marL="0" lvl="0" indent="0" algn="l" rtl="0">
              <a:spcBef>
                <a:spcPts val="1200"/>
              </a:spcBef>
              <a:spcAft>
                <a:spcPts val="0"/>
              </a:spcAft>
              <a:buNone/>
            </a:pPr>
            <a:endParaRPr sz="18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8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8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800">
              <a:solidFill>
                <a:schemeClr val="lt1"/>
              </a:solidFill>
              <a:latin typeface="Montserrat Medium"/>
              <a:ea typeface="Montserrat Medium"/>
              <a:cs typeface="Montserrat Medium"/>
              <a:sym typeface="Montserrat Medium"/>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248"/>
        <p:cNvGrpSpPr/>
        <p:nvPr/>
      </p:nvGrpSpPr>
      <p:grpSpPr>
        <a:xfrm>
          <a:off x="0" y="0"/>
          <a:ext cx="0" cy="0"/>
          <a:chOff x="0" y="0"/>
          <a:chExt cx="0" cy="0"/>
        </a:xfrm>
      </p:grpSpPr>
      <p:cxnSp>
        <p:nvCxnSpPr>
          <p:cNvPr id="249" name="Google Shape;249;p37"/>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250" name="Google Shape;250;p37"/>
          <p:cNvSpPr txBox="1"/>
          <p:nvPr/>
        </p:nvSpPr>
        <p:spPr>
          <a:xfrm>
            <a:off x="514350" y="437525"/>
            <a:ext cx="7545300" cy="4773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 sz="3100">
                <a:solidFill>
                  <a:srgbClr val="FFFFFF"/>
                </a:solidFill>
                <a:latin typeface="Playfair Display"/>
                <a:ea typeface="Playfair Display"/>
                <a:cs typeface="Playfair Display"/>
                <a:sym typeface="Playfair Display"/>
              </a:rPr>
              <a:t>SAT/ACT</a:t>
            </a:r>
            <a:endParaRPr sz="3100">
              <a:latin typeface="Playfair Display"/>
              <a:ea typeface="Playfair Display"/>
              <a:cs typeface="Playfair Display"/>
              <a:sym typeface="Playfair Display"/>
            </a:endParaRPr>
          </a:p>
        </p:txBody>
      </p:sp>
      <p:sp>
        <p:nvSpPr>
          <p:cNvPr id="251" name="Google Shape;251;p37"/>
          <p:cNvSpPr txBox="1"/>
          <p:nvPr/>
        </p:nvSpPr>
        <p:spPr>
          <a:xfrm>
            <a:off x="790600" y="1015300"/>
            <a:ext cx="7815000" cy="3285300"/>
          </a:xfrm>
          <a:prstGeom prst="rect">
            <a:avLst/>
          </a:prstGeom>
          <a:noFill/>
          <a:ln>
            <a:noFill/>
          </a:ln>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Clr>
                <a:schemeClr val="lt1"/>
              </a:buClr>
              <a:buSzPts val="1700"/>
              <a:buFont typeface="Montserrat Medium"/>
              <a:buChar char="●"/>
            </a:pPr>
            <a:r>
              <a:rPr lang="en" sz="1700">
                <a:solidFill>
                  <a:schemeClr val="lt1"/>
                </a:solidFill>
                <a:latin typeface="Montserrat Medium"/>
                <a:ea typeface="Montserrat Medium"/>
                <a:cs typeface="Montserrat Medium"/>
                <a:sym typeface="Montserrat Medium"/>
              </a:rPr>
              <a:t>Consulta cada universidad para ver si requieren el SAT o ACT (lo encontrarás en la página de Admisiones).</a:t>
            </a:r>
            <a:endParaRPr sz="1700">
              <a:solidFill>
                <a:schemeClr val="lt1"/>
              </a:solidFill>
              <a:latin typeface="Montserrat Medium"/>
              <a:ea typeface="Montserrat Medium"/>
              <a:cs typeface="Montserrat Medium"/>
              <a:sym typeface="Montserrat Medium"/>
            </a:endParaRPr>
          </a:p>
          <a:p>
            <a:pPr marL="457200" lvl="0" indent="-336550" algn="l" rtl="0">
              <a:lnSpc>
                <a:spcPct val="115000"/>
              </a:lnSpc>
              <a:spcBef>
                <a:spcPts val="0"/>
              </a:spcBef>
              <a:spcAft>
                <a:spcPts val="0"/>
              </a:spcAft>
              <a:buClr>
                <a:schemeClr val="lt1"/>
              </a:buClr>
              <a:buSzPts val="1700"/>
              <a:buFont typeface="Montserrat Medium"/>
              <a:buChar char="●"/>
            </a:pPr>
            <a:r>
              <a:rPr lang="en" sz="1700">
                <a:solidFill>
                  <a:schemeClr val="lt1"/>
                </a:solidFill>
                <a:latin typeface="Montserrat Medium"/>
                <a:ea typeface="Montserrat Medium"/>
                <a:cs typeface="Montserrat Medium"/>
                <a:sym typeface="Montserrat Medium"/>
              </a:rPr>
              <a:t>Regístrate para el SAT a través de CollegeBoard</a:t>
            </a:r>
            <a:endParaRPr sz="1700">
              <a:solidFill>
                <a:schemeClr val="lt1"/>
              </a:solidFill>
              <a:latin typeface="Montserrat Medium"/>
              <a:ea typeface="Montserrat Medium"/>
              <a:cs typeface="Montserrat Medium"/>
              <a:sym typeface="Montserrat Medium"/>
            </a:endParaRPr>
          </a:p>
          <a:p>
            <a:pPr marL="457200" lvl="0" indent="-336550" algn="l" rtl="0">
              <a:lnSpc>
                <a:spcPct val="115000"/>
              </a:lnSpc>
              <a:spcBef>
                <a:spcPts val="0"/>
              </a:spcBef>
              <a:spcAft>
                <a:spcPts val="0"/>
              </a:spcAft>
              <a:buClr>
                <a:schemeClr val="lt1"/>
              </a:buClr>
              <a:buSzPts val="1700"/>
              <a:buFont typeface="Montserrat Medium"/>
              <a:buChar char="●"/>
            </a:pPr>
            <a:r>
              <a:rPr lang="en" sz="1700">
                <a:solidFill>
                  <a:schemeClr val="lt1"/>
                </a:solidFill>
                <a:latin typeface="Montserrat Medium"/>
                <a:ea typeface="Montserrat Medium"/>
                <a:cs typeface="Montserrat Medium"/>
                <a:sym typeface="Montserrat Medium"/>
              </a:rPr>
              <a:t>Regístrate para el ACT en actstudent.org</a:t>
            </a:r>
            <a:endParaRPr sz="1700">
              <a:solidFill>
                <a:schemeClr val="lt1"/>
              </a:solidFill>
              <a:latin typeface="Montserrat Medium"/>
              <a:ea typeface="Montserrat Medium"/>
              <a:cs typeface="Montserrat Medium"/>
              <a:sym typeface="Montserrat Medium"/>
            </a:endParaRPr>
          </a:p>
          <a:p>
            <a:pPr marL="457200" lvl="0" indent="-336550" algn="l" rtl="0">
              <a:lnSpc>
                <a:spcPct val="115000"/>
              </a:lnSpc>
              <a:spcBef>
                <a:spcPts val="0"/>
              </a:spcBef>
              <a:spcAft>
                <a:spcPts val="0"/>
              </a:spcAft>
              <a:buClr>
                <a:schemeClr val="lt1"/>
              </a:buClr>
              <a:buSzPts val="1700"/>
              <a:buFont typeface="Montserrat Medium"/>
              <a:buChar char="●"/>
            </a:pPr>
            <a:r>
              <a:rPr lang="en" sz="1700">
                <a:solidFill>
                  <a:schemeClr val="lt1"/>
                </a:solidFill>
                <a:latin typeface="Montserrat Medium"/>
                <a:ea typeface="Montserrat Medium"/>
                <a:cs typeface="Montserrat Medium"/>
                <a:sym typeface="Montserrat Medium"/>
              </a:rPr>
              <a:t>Envía tus puntajes directamente a las universidades a través de CollegeBoard; no se envían mediante Lowell High School</a:t>
            </a:r>
            <a:endParaRPr sz="1700">
              <a:solidFill>
                <a:schemeClr val="lt1"/>
              </a:solidFill>
              <a:latin typeface="Montserrat Medium"/>
              <a:ea typeface="Montserrat Medium"/>
              <a:cs typeface="Montserrat Medium"/>
              <a:sym typeface="Montserrat Medium"/>
            </a:endParaRPr>
          </a:p>
          <a:p>
            <a:pPr marL="457200" lvl="0" indent="-336550" algn="l" rtl="0">
              <a:lnSpc>
                <a:spcPct val="115000"/>
              </a:lnSpc>
              <a:spcBef>
                <a:spcPts val="0"/>
              </a:spcBef>
              <a:spcAft>
                <a:spcPts val="0"/>
              </a:spcAft>
              <a:buClr>
                <a:schemeClr val="lt1"/>
              </a:buClr>
              <a:buSzPts val="1700"/>
              <a:buFont typeface="Montserrat Medium"/>
              <a:buChar char="●"/>
            </a:pPr>
            <a:r>
              <a:rPr lang="en" sz="1700">
                <a:solidFill>
                  <a:schemeClr val="lt1"/>
                </a:solidFill>
                <a:latin typeface="Montserrat Medium"/>
                <a:ea typeface="Montserrat Medium"/>
                <a:cs typeface="Montserrat Medium"/>
                <a:sym typeface="Montserrat Medium"/>
              </a:rPr>
              <a:t>Hay asistencia disponible para ayudarte a registrarte</a:t>
            </a:r>
            <a:endParaRPr sz="1700">
              <a:solidFill>
                <a:schemeClr val="lt1"/>
              </a:solidFill>
              <a:latin typeface="Montserrat Medium"/>
              <a:ea typeface="Montserrat Medium"/>
              <a:cs typeface="Montserrat Medium"/>
              <a:sym typeface="Montserrat Medium"/>
            </a:endParaRPr>
          </a:p>
          <a:p>
            <a:pPr marL="457200" lvl="0" indent="-336550" algn="l" rtl="0">
              <a:lnSpc>
                <a:spcPct val="115000"/>
              </a:lnSpc>
              <a:spcBef>
                <a:spcPts val="0"/>
              </a:spcBef>
              <a:spcAft>
                <a:spcPts val="0"/>
              </a:spcAft>
              <a:buClr>
                <a:schemeClr val="lt1"/>
              </a:buClr>
              <a:buSzPts val="1700"/>
              <a:buFont typeface="Montserrat Medium"/>
              <a:buChar char="●"/>
            </a:pPr>
            <a:r>
              <a:rPr lang="en" sz="1700">
                <a:solidFill>
                  <a:schemeClr val="lt1"/>
                </a:solidFill>
                <a:latin typeface="Montserrat Medium"/>
                <a:ea typeface="Montserrat Medium"/>
                <a:cs typeface="Montserrat Medium"/>
                <a:sym typeface="Montserrat Medium"/>
              </a:rPr>
              <a:t>Habla con tu consejero, asesor de Trio/Gear Up, o visita el Centro de Universidades y Carreras</a:t>
            </a:r>
            <a:endParaRPr sz="1700">
              <a:solidFill>
                <a:schemeClr val="lt1"/>
              </a:solidFill>
              <a:latin typeface="Montserrat Medium"/>
              <a:ea typeface="Montserrat Medium"/>
              <a:cs typeface="Montserrat Medium"/>
              <a:sym typeface="Montserrat Medium"/>
            </a:endParaRPr>
          </a:p>
          <a:p>
            <a:pPr marL="457200" lvl="0" indent="0" algn="l" rtl="0">
              <a:spcBef>
                <a:spcPts val="0"/>
              </a:spcBef>
              <a:spcAft>
                <a:spcPts val="0"/>
              </a:spcAft>
              <a:buNone/>
            </a:pPr>
            <a:endParaRPr>
              <a:solidFill>
                <a:schemeClr val="lt1"/>
              </a:solidFill>
              <a:latin typeface="Montserrat Medium"/>
              <a:ea typeface="Montserrat Medium"/>
              <a:cs typeface="Montserrat Medium"/>
              <a:sym typeface="Montserrat Medium"/>
            </a:endParaRPr>
          </a:p>
          <a:p>
            <a:pPr marL="457200" lvl="0" indent="0" algn="l" rtl="0">
              <a:spcBef>
                <a:spcPts val="720"/>
              </a:spcBef>
              <a:spcAft>
                <a:spcPts val="0"/>
              </a:spcAft>
              <a:buNone/>
            </a:pPr>
            <a:endParaRPr sz="1200">
              <a:solidFill>
                <a:schemeClr val="lt1"/>
              </a:solidFill>
              <a:latin typeface="Montserrat Medium"/>
              <a:ea typeface="Montserrat Medium"/>
              <a:cs typeface="Montserrat Medium"/>
              <a:sym typeface="Montserrat Medium"/>
            </a:endParaRPr>
          </a:p>
          <a:p>
            <a:pPr marL="0" lvl="0" indent="0" algn="l" rtl="0">
              <a:lnSpc>
                <a:spcPct val="395454"/>
              </a:lnSpc>
              <a:spcBef>
                <a:spcPts val="1200"/>
              </a:spcBef>
              <a:spcAft>
                <a:spcPts val="0"/>
              </a:spcAft>
              <a:buNone/>
            </a:pPr>
            <a:endParaRPr sz="1200">
              <a:solidFill>
                <a:schemeClr val="lt1"/>
              </a:solidFill>
              <a:latin typeface="Montserrat Medium"/>
              <a:ea typeface="Montserrat Medium"/>
              <a:cs typeface="Montserrat Medium"/>
              <a:sym typeface="Montserrat Medium"/>
            </a:endParaRPr>
          </a:p>
          <a:p>
            <a:pPr marL="0" lvl="0" indent="0" algn="l" rtl="0">
              <a:lnSpc>
                <a:spcPct val="395454"/>
              </a:lnSpc>
              <a:spcBef>
                <a:spcPts val="1200"/>
              </a:spcBef>
              <a:spcAft>
                <a:spcPts val="0"/>
              </a:spcAft>
              <a:buNone/>
            </a:pPr>
            <a:endParaRPr sz="1800">
              <a:solidFill>
                <a:schemeClr val="lt1"/>
              </a:solidFill>
              <a:latin typeface="Montserrat Medium"/>
              <a:ea typeface="Montserrat Medium"/>
              <a:cs typeface="Montserrat Medium"/>
              <a:sym typeface="Montserrat Medium"/>
            </a:endParaRPr>
          </a:p>
          <a:p>
            <a:pPr marL="0" lvl="0" indent="0" algn="l" rtl="0">
              <a:spcBef>
                <a:spcPts val="1200"/>
              </a:spcBef>
              <a:spcAft>
                <a:spcPts val="0"/>
              </a:spcAft>
              <a:buNone/>
            </a:pPr>
            <a:endParaRPr sz="18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8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8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800">
              <a:solidFill>
                <a:schemeClr val="lt1"/>
              </a:solidFill>
              <a:latin typeface="Montserrat Medium"/>
              <a:ea typeface="Montserrat Medium"/>
              <a:cs typeface="Montserrat Medium"/>
              <a:sym typeface="Montserrat Medium"/>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255"/>
        <p:cNvGrpSpPr/>
        <p:nvPr/>
      </p:nvGrpSpPr>
      <p:grpSpPr>
        <a:xfrm>
          <a:off x="0" y="0"/>
          <a:ext cx="0" cy="0"/>
          <a:chOff x="0" y="0"/>
          <a:chExt cx="0" cy="0"/>
        </a:xfrm>
      </p:grpSpPr>
      <p:cxnSp>
        <p:nvCxnSpPr>
          <p:cNvPr id="256" name="Google Shape;256;p38"/>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257" name="Google Shape;257;p38"/>
          <p:cNvSpPr txBox="1"/>
          <p:nvPr/>
        </p:nvSpPr>
        <p:spPr>
          <a:xfrm>
            <a:off x="514350" y="437525"/>
            <a:ext cx="7545300" cy="4773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 sz="3100">
                <a:solidFill>
                  <a:srgbClr val="FFFFFF"/>
                </a:solidFill>
                <a:latin typeface="Playfair Display"/>
                <a:ea typeface="Playfair Display"/>
                <a:cs typeface="Playfair Display"/>
                <a:sym typeface="Playfair Display"/>
              </a:rPr>
              <a:t>SAT Fall 2025</a:t>
            </a:r>
            <a:endParaRPr sz="3100">
              <a:latin typeface="Playfair Display"/>
              <a:ea typeface="Playfair Display"/>
              <a:cs typeface="Playfair Display"/>
              <a:sym typeface="Playfair Display"/>
            </a:endParaRPr>
          </a:p>
        </p:txBody>
      </p:sp>
      <p:pic>
        <p:nvPicPr>
          <p:cNvPr id="258" name="Google Shape;258;p38"/>
          <p:cNvPicPr preferRelativeResize="0"/>
          <p:nvPr/>
        </p:nvPicPr>
        <p:blipFill>
          <a:blip r:embed="rId3">
            <a:alphaModFix/>
          </a:blip>
          <a:stretch>
            <a:fillRect/>
          </a:stretch>
        </p:blipFill>
        <p:spPr>
          <a:xfrm>
            <a:off x="6035400" y="65050"/>
            <a:ext cx="3054200" cy="763550"/>
          </a:xfrm>
          <a:prstGeom prst="rect">
            <a:avLst/>
          </a:prstGeom>
          <a:noFill/>
          <a:ln>
            <a:noFill/>
          </a:ln>
        </p:spPr>
      </p:pic>
      <p:sp>
        <p:nvSpPr>
          <p:cNvPr id="259" name="Google Shape;259;p38"/>
          <p:cNvSpPr txBox="1"/>
          <p:nvPr/>
        </p:nvSpPr>
        <p:spPr>
          <a:xfrm>
            <a:off x="373675" y="591475"/>
            <a:ext cx="8991000" cy="651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endParaRPr sz="900" b="1">
              <a:solidFill>
                <a:schemeClr val="lt1"/>
              </a:solidFill>
            </a:endParaRPr>
          </a:p>
          <a:p>
            <a:pPr marL="457200" lvl="0" indent="-292100" algn="l" rtl="0">
              <a:lnSpc>
                <a:spcPct val="115000"/>
              </a:lnSpc>
              <a:spcBef>
                <a:spcPts val="1200"/>
              </a:spcBef>
              <a:spcAft>
                <a:spcPts val="0"/>
              </a:spcAft>
              <a:buClr>
                <a:schemeClr val="lt1"/>
              </a:buClr>
              <a:buSzPts val="1000"/>
              <a:buFont typeface="Montserrat Medium"/>
              <a:buChar char="●"/>
            </a:pPr>
            <a:r>
              <a:rPr lang="en" sz="1000" b="1">
                <a:solidFill>
                  <a:schemeClr val="lt1"/>
                </a:solidFill>
              </a:rPr>
              <a:t>Los estudiantes son responsables de registrarse en</a:t>
            </a:r>
            <a:r>
              <a:rPr lang="en" sz="1000" b="1">
                <a:solidFill>
                  <a:schemeClr val="dk1"/>
                </a:solidFill>
              </a:rPr>
              <a:t> </a:t>
            </a:r>
            <a:r>
              <a:rPr lang="en" sz="1000" b="1">
                <a:solidFill>
                  <a:schemeClr val="lt1"/>
                </a:solidFill>
                <a:latin typeface="Montserrat"/>
                <a:ea typeface="Montserrat"/>
                <a:cs typeface="Montserrat"/>
                <a:sym typeface="Montserrat"/>
              </a:rPr>
              <a:t> </a:t>
            </a:r>
            <a:r>
              <a:rPr lang="en" sz="1000" b="1" u="sng">
                <a:solidFill>
                  <a:schemeClr val="accent5"/>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College Board</a:t>
            </a:r>
            <a:endParaRPr sz="1000" b="1"/>
          </a:p>
        </p:txBody>
      </p:sp>
      <p:pic>
        <p:nvPicPr>
          <p:cNvPr id="260" name="Google Shape;260;p38"/>
          <p:cNvPicPr preferRelativeResize="0"/>
          <p:nvPr/>
        </p:nvPicPr>
        <p:blipFill>
          <a:blip r:embed="rId5">
            <a:alphaModFix/>
          </a:blip>
          <a:stretch>
            <a:fillRect/>
          </a:stretch>
        </p:blipFill>
        <p:spPr>
          <a:xfrm>
            <a:off x="861850" y="1335025"/>
            <a:ext cx="5373100" cy="3699324"/>
          </a:xfrm>
          <a:prstGeom prst="rect">
            <a:avLst/>
          </a:prstGeom>
          <a:noFill/>
          <a:ln>
            <a:noFill/>
          </a:ln>
        </p:spPr>
      </p:pic>
      <p:sp>
        <p:nvSpPr>
          <p:cNvPr id="261" name="Google Shape;261;p38"/>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265"/>
        <p:cNvGrpSpPr/>
        <p:nvPr/>
      </p:nvGrpSpPr>
      <p:grpSpPr>
        <a:xfrm>
          <a:off x="0" y="0"/>
          <a:ext cx="0" cy="0"/>
          <a:chOff x="0" y="0"/>
          <a:chExt cx="0" cy="0"/>
        </a:xfrm>
      </p:grpSpPr>
      <p:cxnSp>
        <p:nvCxnSpPr>
          <p:cNvPr id="266" name="Google Shape;266;p39"/>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267" name="Google Shape;267;p39"/>
          <p:cNvSpPr txBox="1"/>
          <p:nvPr/>
        </p:nvSpPr>
        <p:spPr>
          <a:xfrm>
            <a:off x="514350" y="437525"/>
            <a:ext cx="7545300" cy="4773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 sz="3100">
                <a:solidFill>
                  <a:srgbClr val="FFFFFF"/>
                </a:solidFill>
                <a:latin typeface="Playfair Display"/>
                <a:ea typeface="Playfair Display"/>
                <a:cs typeface="Playfair Display"/>
                <a:sym typeface="Playfair Display"/>
              </a:rPr>
              <a:t>Test (SAT/ACT) Optional</a:t>
            </a:r>
            <a:endParaRPr sz="3100">
              <a:latin typeface="Playfair Display"/>
              <a:ea typeface="Playfair Display"/>
              <a:cs typeface="Playfair Display"/>
              <a:sym typeface="Playfair Display"/>
            </a:endParaRPr>
          </a:p>
        </p:txBody>
      </p:sp>
      <p:sp>
        <p:nvSpPr>
          <p:cNvPr id="268" name="Google Shape;268;p39"/>
          <p:cNvSpPr txBox="1"/>
          <p:nvPr/>
        </p:nvSpPr>
        <p:spPr>
          <a:xfrm>
            <a:off x="790600" y="1015300"/>
            <a:ext cx="7815000" cy="328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00">
                <a:solidFill>
                  <a:schemeClr val="lt1"/>
                </a:solidFill>
                <a:latin typeface="Montserrat Medium"/>
                <a:ea typeface="Montserrat Medium"/>
                <a:cs typeface="Montserrat Medium"/>
                <a:sym typeface="Montserrat Medium"/>
              </a:rPr>
              <a:t>Muchas, </a:t>
            </a:r>
            <a:r>
              <a:rPr lang="en" sz="1300" u="sng">
                <a:solidFill>
                  <a:schemeClr val="lt1"/>
                </a:solidFill>
                <a:latin typeface="Montserrat Medium"/>
                <a:ea typeface="Montserrat Medium"/>
                <a:cs typeface="Montserrat Medium"/>
                <a:sym typeface="Montserrat Medium"/>
              </a:rPr>
              <a:t>pero no todas</a:t>
            </a:r>
            <a:r>
              <a:rPr lang="en" sz="1300">
                <a:solidFill>
                  <a:schemeClr val="lt1"/>
                </a:solidFill>
                <a:latin typeface="Montserrat Medium"/>
                <a:ea typeface="Montserrat Medium"/>
                <a:cs typeface="Montserrat Medium"/>
                <a:sym typeface="Montserrat Medium"/>
              </a:rPr>
              <a:t>, las universidades son “test-optional” (no requieren exámenes estandarizados).</a:t>
            </a:r>
            <a:endParaRPr sz="13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Clr>
                <a:schemeClr val="dk1"/>
              </a:buClr>
              <a:buSzPts val="1100"/>
              <a:buFont typeface="Arial"/>
              <a:buNone/>
            </a:pPr>
            <a:r>
              <a:rPr lang="en" sz="1300">
                <a:solidFill>
                  <a:schemeClr val="lt1"/>
                </a:solidFill>
                <a:latin typeface="Montserrat Medium"/>
                <a:ea typeface="Montserrat Medium"/>
                <a:cs typeface="Montserrat Medium"/>
                <a:sym typeface="Montserrat Medium"/>
              </a:rPr>
              <a:t>Recurso: </a:t>
            </a:r>
            <a:r>
              <a:rPr lang="en" sz="1500" u="sng">
                <a:solidFill>
                  <a:schemeClr val="accent5"/>
                </a:solidFill>
                <a:latin typeface="Montserrat Medium"/>
                <a:ea typeface="Montserrat Medium"/>
                <a:cs typeface="Montserrat Medium"/>
                <a:sym typeface="Montserrat Medium"/>
                <a:hlinkClick r:id="rId3">
                  <a:extLst>
                    <a:ext uri="{A12FA001-AC4F-418D-AE19-62706E023703}">
                      <ahyp:hlinkClr xmlns:ahyp="http://schemas.microsoft.com/office/drawing/2018/hyperlinkcolor" val="tx"/>
                    </a:ext>
                  </a:extLst>
                </a:hlinkClick>
              </a:rPr>
              <a:t>Fairtest</a:t>
            </a:r>
            <a:endParaRPr sz="13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Clr>
                <a:schemeClr val="dk1"/>
              </a:buClr>
              <a:buSzPts val="1100"/>
              <a:buFont typeface="Arial"/>
              <a:buNone/>
            </a:pPr>
            <a:endParaRPr sz="18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r>
              <a:rPr lang="en" sz="1800">
                <a:solidFill>
                  <a:schemeClr val="lt1"/>
                </a:solidFill>
                <a:latin typeface="Montserrat Medium"/>
                <a:ea typeface="Montserrat Medium"/>
                <a:cs typeface="Montserrat Medium"/>
                <a:sym typeface="Montserrat Medium"/>
              </a:rPr>
              <a:t>El mejor lugar para investigar qué universidades son “test-optional”, qué significa ser “test-optional” para esa escuela, si debes enviar tus puntajes, etc., es directamente en el sitio web de la universidad. Por ejemplo:</a:t>
            </a:r>
            <a:endParaRPr sz="18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Clr>
                <a:schemeClr val="dk1"/>
              </a:buClr>
              <a:buSzPts val="1100"/>
              <a:buFont typeface="Arial"/>
              <a:buNone/>
            </a:pPr>
            <a:endParaRPr sz="1800">
              <a:solidFill>
                <a:schemeClr val="lt1"/>
              </a:solidFill>
              <a:latin typeface="Montserrat Medium"/>
              <a:ea typeface="Montserrat Medium"/>
              <a:cs typeface="Montserrat Medium"/>
              <a:sym typeface="Montserrat Medium"/>
            </a:endParaRPr>
          </a:p>
          <a:p>
            <a:pPr marL="457200" lvl="0" indent="0" algn="l" rtl="0">
              <a:spcBef>
                <a:spcPts val="0"/>
              </a:spcBef>
              <a:spcAft>
                <a:spcPts val="0"/>
              </a:spcAft>
              <a:buNone/>
            </a:pPr>
            <a:r>
              <a:rPr lang="en" sz="2000" u="sng">
                <a:solidFill>
                  <a:schemeClr val="hlink"/>
                </a:solidFill>
                <a:latin typeface="Montserrat Medium"/>
                <a:ea typeface="Montserrat Medium"/>
                <a:cs typeface="Montserrat Medium"/>
                <a:sym typeface="Montserrat Medium"/>
                <a:hlinkClick r:id="rId4"/>
              </a:rPr>
              <a:t>Boston University’s Standardized Test Policy | Admissions</a:t>
            </a:r>
            <a:endParaRPr sz="2000">
              <a:solidFill>
                <a:schemeClr val="lt1"/>
              </a:solidFill>
              <a:latin typeface="Montserrat Medium"/>
              <a:ea typeface="Montserrat Medium"/>
              <a:cs typeface="Montserrat Medium"/>
              <a:sym typeface="Montserrat Medium"/>
            </a:endParaRPr>
          </a:p>
          <a:p>
            <a:pPr marL="457200" lvl="0" indent="0" algn="l" rtl="0">
              <a:spcBef>
                <a:spcPts val="0"/>
              </a:spcBef>
              <a:spcAft>
                <a:spcPts val="0"/>
              </a:spcAft>
              <a:buNone/>
            </a:pPr>
            <a:endParaRPr sz="2000">
              <a:solidFill>
                <a:schemeClr val="lt1"/>
              </a:solidFill>
              <a:latin typeface="Montserrat Medium"/>
              <a:ea typeface="Montserrat Medium"/>
              <a:cs typeface="Montserrat Medium"/>
              <a:sym typeface="Montserrat Medium"/>
            </a:endParaRPr>
          </a:p>
          <a:p>
            <a:pPr marL="457200" lvl="0" indent="0" algn="l" rtl="0">
              <a:spcBef>
                <a:spcPts val="0"/>
              </a:spcBef>
              <a:spcAft>
                <a:spcPts val="0"/>
              </a:spcAft>
              <a:buNone/>
            </a:pPr>
            <a:r>
              <a:rPr lang="en" sz="2000" u="sng">
                <a:solidFill>
                  <a:schemeClr val="hlink"/>
                </a:solidFill>
                <a:latin typeface="Montserrat Medium"/>
                <a:ea typeface="Montserrat Medium"/>
                <a:cs typeface="Montserrat Medium"/>
                <a:sym typeface="Montserrat Medium"/>
                <a:hlinkClick r:id="rId5"/>
              </a:rPr>
              <a:t>No Test Option FAQ | Undergraduate Admissions | UMass Lowell</a:t>
            </a:r>
            <a:endParaRPr sz="2000">
              <a:solidFill>
                <a:schemeClr val="lt1"/>
              </a:solidFill>
              <a:latin typeface="Montserrat Medium"/>
              <a:ea typeface="Montserrat Medium"/>
              <a:cs typeface="Montserrat Medium"/>
              <a:sym typeface="Montserrat Medium"/>
            </a:endParaRPr>
          </a:p>
          <a:p>
            <a:pPr marL="457200" lvl="0" indent="0" algn="l" rtl="0">
              <a:spcBef>
                <a:spcPts val="0"/>
              </a:spcBef>
              <a:spcAft>
                <a:spcPts val="0"/>
              </a:spcAft>
              <a:buNone/>
            </a:pPr>
            <a:endParaRPr sz="2000">
              <a:solidFill>
                <a:schemeClr val="lt1"/>
              </a:solidFill>
              <a:latin typeface="Montserrat Medium"/>
              <a:ea typeface="Montserrat Medium"/>
              <a:cs typeface="Montserrat Medium"/>
              <a:sym typeface="Montserrat Medium"/>
            </a:endParaRPr>
          </a:p>
          <a:p>
            <a:pPr marL="457200" lvl="0" indent="0" algn="l" rtl="0">
              <a:spcBef>
                <a:spcPts val="0"/>
              </a:spcBef>
              <a:spcAft>
                <a:spcPts val="0"/>
              </a:spcAft>
              <a:buNone/>
            </a:pPr>
            <a:endParaRPr sz="2000">
              <a:solidFill>
                <a:schemeClr val="lt1"/>
              </a:solidFill>
              <a:latin typeface="Montserrat Medium"/>
              <a:ea typeface="Montserrat Medium"/>
              <a:cs typeface="Montserrat Medium"/>
              <a:sym typeface="Montserrat Medium"/>
            </a:endParaRPr>
          </a:p>
          <a:p>
            <a:pPr marL="457200" lvl="0" indent="0" algn="l" rtl="0">
              <a:spcBef>
                <a:spcPts val="720"/>
              </a:spcBef>
              <a:spcAft>
                <a:spcPts val="0"/>
              </a:spcAft>
              <a:buNone/>
            </a:pPr>
            <a:endParaRPr sz="1800">
              <a:solidFill>
                <a:schemeClr val="lt1"/>
              </a:solidFill>
              <a:latin typeface="Montserrat Medium"/>
              <a:ea typeface="Montserrat Medium"/>
              <a:cs typeface="Montserrat Medium"/>
              <a:sym typeface="Montserrat Medium"/>
            </a:endParaRPr>
          </a:p>
          <a:p>
            <a:pPr marL="0" lvl="0" indent="0" algn="l" rtl="0">
              <a:lnSpc>
                <a:spcPct val="395454"/>
              </a:lnSpc>
              <a:spcBef>
                <a:spcPts val="1200"/>
              </a:spcBef>
              <a:spcAft>
                <a:spcPts val="0"/>
              </a:spcAft>
              <a:buNone/>
            </a:pPr>
            <a:endParaRPr sz="1800">
              <a:solidFill>
                <a:schemeClr val="lt1"/>
              </a:solidFill>
              <a:latin typeface="Montserrat Medium"/>
              <a:ea typeface="Montserrat Medium"/>
              <a:cs typeface="Montserrat Medium"/>
              <a:sym typeface="Montserrat Medium"/>
            </a:endParaRPr>
          </a:p>
          <a:p>
            <a:pPr marL="0" lvl="0" indent="0" algn="l" rtl="0">
              <a:lnSpc>
                <a:spcPct val="395454"/>
              </a:lnSpc>
              <a:spcBef>
                <a:spcPts val="1200"/>
              </a:spcBef>
              <a:spcAft>
                <a:spcPts val="0"/>
              </a:spcAft>
              <a:buNone/>
            </a:pPr>
            <a:endParaRPr sz="1800">
              <a:solidFill>
                <a:schemeClr val="lt1"/>
              </a:solidFill>
              <a:latin typeface="Montserrat Medium"/>
              <a:ea typeface="Montserrat Medium"/>
              <a:cs typeface="Montserrat Medium"/>
              <a:sym typeface="Montserrat Medium"/>
            </a:endParaRPr>
          </a:p>
          <a:p>
            <a:pPr marL="0" lvl="0" indent="0" algn="l" rtl="0">
              <a:spcBef>
                <a:spcPts val="1200"/>
              </a:spcBef>
              <a:spcAft>
                <a:spcPts val="0"/>
              </a:spcAft>
              <a:buNone/>
            </a:pPr>
            <a:endParaRPr sz="18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8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8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800">
              <a:solidFill>
                <a:schemeClr val="lt1"/>
              </a:solidFill>
              <a:latin typeface="Montserrat Medium"/>
              <a:ea typeface="Montserrat Medium"/>
              <a:cs typeface="Montserrat Medium"/>
              <a:sym typeface="Montserrat Medium"/>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272"/>
        <p:cNvGrpSpPr/>
        <p:nvPr/>
      </p:nvGrpSpPr>
      <p:grpSpPr>
        <a:xfrm>
          <a:off x="0" y="0"/>
          <a:ext cx="0" cy="0"/>
          <a:chOff x="0" y="0"/>
          <a:chExt cx="0" cy="0"/>
        </a:xfrm>
      </p:grpSpPr>
      <p:cxnSp>
        <p:nvCxnSpPr>
          <p:cNvPr id="273" name="Google Shape;273;p40"/>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274" name="Google Shape;274;p40"/>
          <p:cNvSpPr txBox="1"/>
          <p:nvPr/>
        </p:nvSpPr>
        <p:spPr>
          <a:xfrm>
            <a:off x="514350" y="437525"/>
            <a:ext cx="7758000" cy="10914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2600">
                <a:solidFill>
                  <a:srgbClr val="FFFFFF"/>
                </a:solidFill>
                <a:latin typeface="Playfair Display"/>
                <a:ea typeface="Playfair Display"/>
                <a:cs typeface="Playfair Display"/>
                <a:sym typeface="Playfair Display"/>
              </a:rPr>
              <a:t>Lista de verificación para la solicitud universitaria</a:t>
            </a:r>
            <a:endParaRPr sz="2600">
              <a:solidFill>
                <a:srgbClr val="FFFFFF"/>
              </a:solidFill>
              <a:latin typeface="Playfair Display"/>
              <a:ea typeface="Playfair Display"/>
              <a:cs typeface="Playfair Display"/>
              <a:sym typeface="Playfair Display"/>
            </a:endParaRPr>
          </a:p>
          <a:p>
            <a:pPr marL="0" marR="0" lvl="0" indent="0" algn="l" rtl="0">
              <a:lnSpc>
                <a:spcPct val="100000"/>
              </a:lnSpc>
              <a:spcBef>
                <a:spcPts val="1200"/>
              </a:spcBef>
              <a:spcAft>
                <a:spcPts val="0"/>
              </a:spcAft>
              <a:buNone/>
            </a:pPr>
            <a:endParaRPr sz="3100">
              <a:solidFill>
                <a:srgbClr val="FFFFFF"/>
              </a:solidFill>
              <a:latin typeface="Playfair Display"/>
              <a:ea typeface="Playfair Display"/>
              <a:cs typeface="Playfair Display"/>
              <a:sym typeface="Playfair Display"/>
            </a:endParaRPr>
          </a:p>
        </p:txBody>
      </p:sp>
      <p:sp>
        <p:nvSpPr>
          <p:cNvPr id="275" name="Google Shape;275;p40"/>
          <p:cNvSpPr txBox="1"/>
          <p:nvPr/>
        </p:nvSpPr>
        <p:spPr>
          <a:xfrm>
            <a:off x="210500" y="1308625"/>
            <a:ext cx="8430600" cy="3285300"/>
          </a:xfrm>
          <a:prstGeom prst="rect">
            <a:avLst/>
          </a:prstGeom>
          <a:noFill/>
          <a:ln>
            <a:noFill/>
          </a:ln>
        </p:spPr>
        <p:txBody>
          <a:bodyPr spcFirstLastPara="1" wrap="square" lIns="91425" tIns="91425" rIns="91425" bIns="91425" anchor="t" anchorCtr="0">
            <a:noAutofit/>
          </a:bodyPr>
          <a:lstStyle/>
          <a:p>
            <a:pPr marL="914400" lvl="0" indent="0" algn="l" rtl="0">
              <a:lnSpc>
                <a:spcPct val="115000"/>
              </a:lnSpc>
              <a:spcBef>
                <a:spcPts val="280"/>
              </a:spcBef>
              <a:spcAft>
                <a:spcPts val="0"/>
              </a:spcAft>
              <a:buNone/>
            </a:pPr>
            <a:r>
              <a:rPr lang="en" sz="2600" u="sng">
                <a:solidFill>
                  <a:schemeClr val="hlink"/>
                </a:solidFill>
                <a:latin typeface="Montserrat Medium"/>
                <a:ea typeface="Montserrat Medium"/>
                <a:cs typeface="Montserrat Medium"/>
                <a:sym typeface="Montserrat Medium"/>
                <a:hlinkClick r:id="rId3"/>
              </a:rPr>
              <a:t>College Application Checklist: Senior Year</a:t>
            </a:r>
            <a:endParaRPr sz="2600">
              <a:solidFill>
                <a:schemeClr val="lt1"/>
              </a:solidFill>
              <a:latin typeface="Montserrat Medium"/>
              <a:ea typeface="Montserrat Medium"/>
              <a:cs typeface="Montserrat Medium"/>
              <a:sym typeface="Montserrat Medium"/>
            </a:endParaRPr>
          </a:p>
          <a:p>
            <a:pPr marL="914400" lvl="0" indent="0" algn="l" rtl="0">
              <a:lnSpc>
                <a:spcPct val="115000"/>
              </a:lnSpc>
              <a:spcBef>
                <a:spcPts val="280"/>
              </a:spcBef>
              <a:spcAft>
                <a:spcPts val="0"/>
              </a:spcAft>
              <a:buNone/>
            </a:pPr>
            <a:endParaRPr sz="2600">
              <a:solidFill>
                <a:schemeClr val="lt1"/>
              </a:solidFill>
              <a:latin typeface="Montserrat Medium"/>
              <a:ea typeface="Montserrat Medium"/>
              <a:cs typeface="Montserrat Medium"/>
              <a:sym typeface="Montserrat Medium"/>
            </a:endParaRPr>
          </a:p>
          <a:p>
            <a:pPr marL="457200" lvl="0" indent="0" algn="l" rtl="0">
              <a:spcBef>
                <a:spcPts val="280"/>
              </a:spcBef>
              <a:spcAft>
                <a:spcPts val="0"/>
              </a:spcAft>
              <a:buNone/>
            </a:pPr>
            <a:endParaRPr sz="2200">
              <a:solidFill>
                <a:schemeClr val="lt1"/>
              </a:solidFill>
              <a:latin typeface="Montserrat Medium"/>
              <a:ea typeface="Montserrat Medium"/>
              <a:cs typeface="Montserrat Medium"/>
              <a:sym typeface="Montserrat Medium"/>
            </a:endParaRPr>
          </a:p>
          <a:p>
            <a:pPr marL="914400" lvl="0" indent="0" algn="l" rtl="0">
              <a:spcBef>
                <a:spcPts val="0"/>
              </a:spcBef>
              <a:spcAft>
                <a:spcPts val="0"/>
              </a:spcAft>
              <a:buNone/>
            </a:pPr>
            <a:endParaRPr sz="2300">
              <a:solidFill>
                <a:schemeClr val="lt1"/>
              </a:solidFill>
              <a:latin typeface="Montserrat Medium"/>
              <a:ea typeface="Montserrat Medium"/>
              <a:cs typeface="Montserrat Medium"/>
              <a:sym typeface="Montserrat Medium"/>
            </a:endParaRPr>
          </a:p>
          <a:p>
            <a:pPr marL="457200" lvl="0" indent="0" algn="l" rtl="0">
              <a:spcBef>
                <a:spcPts val="0"/>
              </a:spcBef>
              <a:spcAft>
                <a:spcPts val="0"/>
              </a:spcAft>
              <a:buNone/>
            </a:pPr>
            <a:endParaRPr sz="2300">
              <a:solidFill>
                <a:schemeClr val="lt1"/>
              </a:solidFill>
              <a:latin typeface="Montserrat Medium"/>
              <a:ea typeface="Montserrat Medium"/>
              <a:cs typeface="Montserrat Medium"/>
              <a:sym typeface="Montserrat Medium"/>
            </a:endParaRPr>
          </a:p>
          <a:p>
            <a:pPr marL="457200" lvl="0" indent="0" algn="l" rtl="0">
              <a:lnSpc>
                <a:spcPct val="395454"/>
              </a:lnSpc>
              <a:spcBef>
                <a:spcPts val="1200"/>
              </a:spcBef>
              <a:spcAft>
                <a:spcPts val="0"/>
              </a:spcAft>
              <a:buNone/>
            </a:pPr>
            <a:endParaRPr sz="2300">
              <a:solidFill>
                <a:schemeClr val="lt1"/>
              </a:solidFill>
              <a:latin typeface="Montserrat Medium"/>
              <a:ea typeface="Montserrat Medium"/>
              <a:cs typeface="Montserrat Medium"/>
              <a:sym typeface="Montserrat Medium"/>
            </a:endParaRPr>
          </a:p>
          <a:p>
            <a:pPr marL="457200" lvl="0" indent="0" algn="l" rtl="0">
              <a:lnSpc>
                <a:spcPct val="395454"/>
              </a:lnSpc>
              <a:spcBef>
                <a:spcPts val="1200"/>
              </a:spcBef>
              <a:spcAft>
                <a:spcPts val="0"/>
              </a:spcAft>
              <a:buNone/>
            </a:pPr>
            <a:endParaRPr sz="2300">
              <a:solidFill>
                <a:schemeClr val="lt1"/>
              </a:solidFill>
              <a:latin typeface="Montserrat Medium"/>
              <a:ea typeface="Montserrat Medium"/>
              <a:cs typeface="Montserrat Medium"/>
              <a:sym typeface="Montserrat Medium"/>
            </a:endParaRPr>
          </a:p>
          <a:p>
            <a:pPr marL="457200" lvl="0" indent="0" algn="l" rtl="0">
              <a:spcBef>
                <a:spcPts val="1200"/>
              </a:spcBef>
              <a:spcAft>
                <a:spcPts val="0"/>
              </a:spcAft>
              <a:buNone/>
            </a:pPr>
            <a:endParaRPr sz="2300">
              <a:solidFill>
                <a:schemeClr val="lt1"/>
              </a:solidFill>
              <a:latin typeface="Montserrat Medium"/>
              <a:ea typeface="Montserrat Medium"/>
              <a:cs typeface="Montserrat Medium"/>
              <a:sym typeface="Montserrat Medium"/>
            </a:endParaRPr>
          </a:p>
          <a:p>
            <a:pPr marL="457200" lvl="0" indent="0" algn="l" rtl="0">
              <a:spcBef>
                <a:spcPts val="0"/>
              </a:spcBef>
              <a:spcAft>
                <a:spcPts val="0"/>
              </a:spcAft>
              <a:buNone/>
            </a:pPr>
            <a:endParaRPr sz="2300">
              <a:solidFill>
                <a:schemeClr val="lt1"/>
              </a:solidFill>
              <a:latin typeface="Montserrat Medium"/>
              <a:ea typeface="Montserrat Medium"/>
              <a:cs typeface="Montserrat Medium"/>
              <a:sym typeface="Montserrat Medium"/>
            </a:endParaRPr>
          </a:p>
          <a:p>
            <a:pPr marL="457200" lvl="0" indent="0" algn="l" rtl="0">
              <a:spcBef>
                <a:spcPts val="0"/>
              </a:spcBef>
              <a:spcAft>
                <a:spcPts val="0"/>
              </a:spcAft>
              <a:buNone/>
            </a:pPr>
            <a:endParaRPr sz="2300">
              <a:solidFill>
                <a:schemeClr val="lt1"/>
              </a:solidFill>
              <a:latin typeface="Montserrat Medium"/>
              <a:ea typeface="Montserrat Medium"/>
              <a:cs typeface="Montserrat Medium"/>
              <a:sym typeface="Montserrat Medium"/>
            </a:endParaRPr>
          </a:p>
          <a:p>
            <a:pPr marL="457200" lvl="0" indent="0" algn="l" rtl="0">
              <a:spcBef>
                <a:spcPts val="0"/>
              </a:spcBef>
              <a:spcAft>
                <a:spcPts val="0"/>
              </a:spcAft>
              <a:buNone/>
            </a:pPr>
            <a:endParaRPr sz="2300">
              <a:solidFill>
                <a:schemeClr val="lt1"/>
              </a:solidFill>
              <a:latin typeface="Montserrat Medium"/>
              <a:ea typeface="Montserrat Medium"/>
              <a:cs typeface="Montserrat Medium"/>
              <a:sym typeface="Montserrat Medium"/>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279"/>
        <p:cNvGrpSpPr/>
        <p:nvPr/>
      </p:nvGrpSpPr>
      <p:grpSpPr>
        <a:xfrm>
          <a:off x="0" y="0"/>
          <a:ext cx="0" cy="0"/>
          <a:chOff x="0" y="0"/>
          <a:chExt cx="0" cy="0"/>
        </a:xfrm>
      </p:grpSpPr>
      <p:sp>
        <p:nvSpPr>
          <p:cNvPr id="280" name="Google Shape;280;p41"/>
          <p:cNvSpPr txBox="1">
            <a:spLocks noGrp="1"/>
          </p:cNvSpPr>
          <p:nvPr>
            <p:ph type="title"/>
          </p:nvPr>
        </p:nvSpPr>
        <p:spPr>
          <a:xfrm>
            <a:off x="423275" y="19244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chemeClr val="lt1"/>
                </a:solidFill>
                <a:latin typeface="Playfair Display"/>
                <a:ea typeface="Playfair Display"/>
                <a:cs typeface="Playfair Display"/>
                <a:sym typeface="Playfair Display"/>
              </a:rPr>
              <a:t>Scoir</a:t>
            </a:r>
            <a:endParaRPr>
              <a:solidFill>
                <a:schemeClr val="lt1"/>
              </a:solidFill>
              <a:latin typeface="Playfair Display"/>
              <a:ea typeface="Playfair Display"/>
              <a:cs typeface="Playfair Display"/>
              <a:sym typeface="Playfair Display"/>
            </a:endParaRPr>
          </a:p>
        </p:txBody>
      </p:sp>
      <p:pic>
        <p:nvPicPr>
          <p:cNvPr id="281" name="Google Shape;281;p41"/>
          <p:cNvPicPr preferRelativeResize="0"/>
          <p:nvPr/>
        </p:nvPicPr>
        <p:blipFill>
          <a:blip r:embed="rId3">
            <a:alphaModFix/>
          </a:blip>
          <a:stretch>
            <a:fillRect/>
          </a:stretch>
        </p:blipFill>
        <p:spPr>
          <a:xfrm>
            <a:off x="5416448" y="4071424"/>
            <a:ext cx="3577825" cy="8426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285"/>
        <p:cNvGrpSpPr/>
        <p:nvPr/>
      </p:nvGrpSpPr>
      <p:grpSpPr>
        <a:xfrm>
          <a:off x="0" y="0"/>
          <a:ext cx="0" cy="0"/>
          <a:chOff x="0" y="0"/>
          <a:chExt cx="0" cy="0"/>
        </a:xfrm>
      </p:grpSpPr>
      <p:cxnSp>
        <p:nvCxnSpPr>
          <p:cNvPr id="286" name="Google Shape;286;p42"/>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287" name="Google Shape;287;p42"/>
          <p:cNvSpPr txBox="1"/>
          <p:nvPr/>
        </p:nvSpPr>
        <p:spPr>
          <a:xfrm>
            <a:off x="514350" y="437525"/>
            <a:ext cx="7758000" cy="477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3100">
                <a:solidFill>
                  <a:srgbClr val="FFFFFF"/>
                </a:solidFill>
                <a:latin typeface="Playfair Display"/>
                <a:ea typeface="Playfair Display"/>
                <a:cs typeface="Playfair Display"/>
                <a:sym typeface="Playfair Display"/>
              </a:rPr>
              <a:t>Qué es Scoir?</a:t>
            </a:r>
            <a:endParaRPr sz="3100">
              <a:solidFill>
                <a:srgbClr val="FFFFFF"/>
              </a:solidFill>
              <a:latin typeface="Playfair Display"/>
              <a:ea typeface="Playfair Display"/>
              <a:cs typeface="Playfair Display"/>
              <a:sym typeface="Playfair Display"/>
            </a:endParaRPr>
          </a:p>
        </p:txBody>
      </p:sp>
      <p:sp>
        <p:nvSpPr>
          <p:cNvPr id="288" name="Google Shape;288;p42"/>
          <p:cNvSpPr txBox="1"/>
          <p:nvPr/>
        </p:nvSpPr>
        <p:spPr>
          <a:xfrm>
            <a:off x="373675" y="991025"/>
            <a:ext cx="8112300" cy="1154400"/>
          </a:xfrm>
          <a:prstGeom prst="rect">
            <a:avLst/>
          </a:prstGeom>
          <a:noFill/>
          <a:ln>
            <a:noFill/>
          </a:ln>
        </p:spPr>
        <p:txBody>
          <a:bodyPr spcFirstLastPara="1" wrap="square" lIns="91425" tIns="91425" rIns="91425" bIns="91425" anchor="t" anchorCtr="0">
            <a:spAutoFit/>
          </a:bodyPr>
          <a:lstStyle/>
          <a:p>
            <a:pPr marL="457200" lvl="0" indent="-361950" algn="l" rtl="0">
              <a:spcBef>
                <a:spcPts val="1300"/>
              </a:spcBef>
              <a:spcAft>
                <a:spcPts val="0"/>
              </a:spcAft>
              <a:buClr>
                <a:schemeClr val="lt1"/>
              </a:buClr>
              <a:buSzPts val="2100"/>
              <a:buFont typeface="Roboto"/>
              <a:buChar char="➔"/>
            </a:pPr>
            <a:r>
              <a:rPr lang="en" sz="2100">
                <a:solidFill>
                  <a:schemeClr val="lt1"/>
                </a:solidFill>
                <a:latin typeface="Montserrat"/>
                <a:ea typeface="Montserrat"/>
                <a:cs typeface="Montserrat"/>
                <a:sym typeface="Montserrat"/>
              </a:rPr>
              <a:t>Lowell High School ahora utiliza Scoir, una plataforma moderna de preparación universitaria y profesional diseñada para apoyarte mientras exploras tu futuro.</a:t>
            </a:r>
            <a:endParaRPr sz="2100">
              <a:solidFill>
                <a:schemeClr val="lt1"/>
              </a:solidFill>
              <a:latin typeface="Montserrat"/>
              <a:ea typeface="Montserrat"/>
              <a:cs typeface="Montserrat"/>
              <a:sym typeface="Montserrat"/>
            </a:endParaRPr>
          </a:p>
        </p:txBody>
      </p:sp>
      <p:sp>
        <p:nvSpPr>
          <p:cNvPr id="289" name="Google Shape;289;p42"/>
          <p:cNvSpPr/>
          <p:nvPr/>
        </p:nvSpPr>
        <p:spPr>
          <a:xfrm>
            <a:off x="1228475" y="2362600"/>
            <a:ext cx="6365100" cy="2053800"/>
          </a:xfrm>
          <a:prstGeom prst="roundRect">
            <a:avLst>
              <a:gd name="adj" fmla="val 16667"/>
            </a:avLst>
          </a:prstGeom>
          <a:solidFill>
            <a:srgbClr val="C9DAF8"/>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1300"/>
              </a:spcBef>
              <a:spcAft>
                <a:spcPts val="1300"/>
              </a:spcAft>
              <a:buNone/>
            </a:pPr>
            <a:r>
              <a:rPr lang="en" sz="2100" b="1" i="1">
                <a:solidFill>
                  <a:srgbClr val="004065"/>
                </a:solidFill>
                <a:latin typeface="Montserrat"/>
                <a:ea typeface="Montserrat"/>
                <a:cs typeface="Montserrat"/>
                <a:sym typeface="Montserrat"/>
              </a:rPr>
              <a:t>Ya sea que estés pensando en la universidad, explorando opciones de carrera o simplemente planificando tus próximos pasos, Scoir te ayudará a descubrir oportunidades que se ajusten a tus intereses y objetivos únicos.</a:t>
            </a:r>
            <a:endParaRPr sz="2100" b="1" i="1">
              <a:solidFill>
                <a:srgbClr val="004065"/>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76"/>
        <p:cNvGrpSpPr/>
        <p:nvPr/>
      </p:nvGrpSpPr>
      <p:grpSpPr>
        <a:xfrm>
          <a:off x="0" y="0"/>
          <a:ext cx="0" cy="0"/>
          <a:chOff x="0" y="0"/>
          <a:chExt cx="0" cy="0"/>
        </a:xfrm>
      </p:grpSpPr>
      <p:cxnSp>
        <p:nvCxnSpPr>
          <p:cNvPr id="77" name="Google Shape;77;p16"/>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78" name="Google Shape;78;p16"/>
          <p:cNvSpPr txBox="1"/>
          <p:nvPr/>
        </p:nvSpPr>
        <p:spPr>
          <a:xfrm>
            <a:off x="514350" y="437525"/>
            <a:ext cx="4384500" cy="11799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3100">
                <a:solidFill>
                  <a:srgbClr val="FFFFFF"/>
                </a:solidFill>
                <a:latin typeface="Playfair Display"/>
                <a:ea typeface="Playfair Display"/>
                <a:cs typeface="Playfair Display"/>
                <a:sym typeface="Playfair Display"/>
              </a:rPr>
              <a:t>Conozca a los consejeros</a:t>
            </a:r>
            <a:endParaRPr sz="3100">
              <a:solidFill>
                <a:srgbClr val="FFFFFF"/>
              </a:solidFill>
              <a:latin typeface="Playfair Display"/>
              <a:ea typeface="Playfair Display"/>
              <a:cs typeface="Playfair Display"/>
              <a:sym typeface="Playfair Display"/>
            </a:endParaRPr>
          </a:p>
          <a:p>
            <a:pPr marL="0" marR="0" lvl="0" indent="0" algn="l" rtl="0">
              <a:lnSpc>
                <a:spcPct val="150000"/>
              </a:lnSpc>
              <a:spcBef>
                <a:spcPts val="1200"/>
              </a:spcBef>
              <a:spcAft>
                <a:spcPts val="0"/>
              </a:spcAft>
              <a:buNone/>
            </a:pPr>
            <a:endParaRPr sz="3100">
              <a:solidFill>
                <a:srgbClr val="FFFFFF"/>
              </a:solidFill>
              <a:latin typeface="Playfair Display"/>
              <a:ea typeface="Playfair Display"/>
              <a:cs typeface="Playfair Display"/>
              <a:sym typeface="Playfair Display"/>
            </a:endParaRPr>
          </a:p>
        </p:txBody>
      </p:sp>
      <p:sp>
        <p:nvSpPr>
          <p:cNvPr id="79" name="Google Shape;79;p16"/>
          <p:cNvSpPr txBox="1"/>
          <p:nvPr/>
        </p:nvSpPr>
        <p:spPr>
          <a:xfrm>
            <a:off x="790600" y="1015300"/>
            <a:ext cx="7815000" cy="328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lt1"/>
                </a:solidFill>
                <a:latin typeface="Montserrat Medium"/>
                <a:ea typeface="Montserrat Medium"/>
                <a:cs typeface="Montserrat Medium"/>
                <a:sym typeface="Montserrat Medium"/>
              </a:rPr>
              <a:t>Heather Brunner,  College &amp; Career </a:t>
            </a:r>
            <a:endParaRPr sz="16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r>
              <a:rPr lang="en" sz="1600">
                <a:solidFill>
                  <a:schemeClr val="lt1"/>
                </a:solidFill>
                <a:latin typeface="Montserrat Medium"/>
                <a:ea typeface="Montserrat Medium"/>
                <a:cs typeface="Montserrat Medium"/>
                <a:sym typeface="Montserrat Medium"/>
              </a:rPr>
              <a:t>Jennifer Magary, College &amp; Career</a:t>
            </a:r>
            <a:endParaRPr sz="16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r>
              <a:rPr lang="en" sz="1600">
                <a:solidFill>
                  <a:schemeClr val="lt1"/>
                </a:solidFill>
                <a:latin typeface="Montserrat Medium"/>
                <a:ea typeface="Montserrat Medium"/>
                <a:cs typeface="Montserrat Medium"/>
                <a:sym typeface="Montserrat Medium"/>
              </a:rPr>
              <a:t>Dianne McCarthy, College &amp; Career</a:t>
            </a:r>
            <a:endParaRPr sz="16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6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r>
              <a:rPr lang="en" sz="1600">
                <a:solidFill>
                  <a:schemeClr val="lt1"/>
                </a:solidFill>
                <a:latin typeface="Montserrat Medium"/>
                <a:ea typeface="Montserrat Medium"/>
                <a:cs typeface="Montserrat Medium"/>
                <a:sym typeface="Montserrat Medium"/>
              </a:rPr>
              <a:t>Erica Stolpinski, B House</a:t>
            </a:r>
            <a:endParaRPr sz="16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r>
              <a:rPr lang="en" sz="1600">
                <a:solidFill>
                  <a:schemeClr val="lt1"/>
                </a:solidFill>
                <a:latin typeface="Montserrat Medium"/>
                <a:ea typeface="Montserrat Medium"/>
                <a:cs typeface="Montserrat Medium"/>
                <a:sym typeface="Montserrat Medium"/>
              </a:rPr>
              <a:t>Kurt McPhee, B House</a:t>
            </a:r>
            <a:endParaRPr sz="16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6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r>
              <a:rPr lang="en" sz="1600">
                <a:solidFill>
                  <a:schemeClr val="lt1"/>
                </a:solidFill>
                <a:latin typeface="Montserrat Medium"/>
                <a:ea typeface="Montserrat Medium"/>
                <a:cs typeface="Montserrat Medium"/>
                <a:sym typeface="Montserrat Medium"/>
              </a:rPr>
              <a:t>Rhonda Devost, C House</a:t>
            </a:r>
            <a:endParaRPr sz="16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r>
              <a:rPr lang="en" sz="1600">
                <a:solidFill>
                  <a:schemeClr val="lt1"/>
                </a:solidFill>
                <a:latin typeface="Montserrat Medium"/>
                <a:ea typeface="Montserrat Medium"/>
                <a:cs typeface="Montserrat Medium"/>
                <a:sym typeface="Montserrat Medium"/>
              </a:rPr>
              <a:t>Amber King, C House</a:t>
            </a:r>
            <a:endParaRPr sz="16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6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r>
              <a:rPr lang="en" sz="1600">
                <a:solidFill>
                  <a:schemeClr val="lt1"/>
                </a:solidFill>
                <a:latin typeface="Montserrat Medium"/>
                <a:ea typeface="Montserrat Medium"/>
                <a:cs typeface="Montserrat Medium"/>
                <a:sym typeface="Montserrat Medium"/>
              </a:rPr>
              <a:t>Lyndsay Roy, D House</a:t>
            </a:r>
            <a:endParaRPr sz="16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r>
              <a:rPr lang="en" sz="1600">
                <a:solidFill>
                  <a:schemeClr val="lt1"/>
                </a:solidFill>
                <a:latin typeface="Montserrat Medium"/>
                <a:ea typeface="Montserrat Medium"/>
                <a:cs typeface="Montserrat Medium"/>
                <a:sym typeface="Montserrat Medium"/>
              </a:rPr>
              <a:t>Melanie Crocker, D House</a:t>
            </a:r>
            <a:endParaRPr sz="16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6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r>
              <a:rPr lang="en" sz="1600">
                <a:solidFill>
                  <a:schemeClr val="lt1"/>
                </a:solidFill>
                <a:latin typeface="Montserrat Medium"/>
                <a:ea typeface="Montserrat Medium"/>
                <a:cs typeface="Montserrat Medium"/>
                <a:sym typeface="Montserrat Medium"/>
              </a:rPr>
              <a:t>Jessica Le, E House</a:t>
            </a:r>
            <a:endParaRPr sz="16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r>
              <a:rPr lang="en" sz="1600">
                <a:solidFill>
                  <a:schemeClr val="lt1"/>
                </a:solidFill>
                <a:latin typeface="Montserrat Medium"/>
                <a:ea typeface="Montserrat Medium"/>
                <a:cs typeface="Montserrat Medium"/>
                <a:sym typeface="Montserrat Medium"/>
              </a:rPr>
              <a:t>Madeline Almonte, E House</a:t>
            </a:r>
            <a:endParaRPr sz="16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6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600">
              <a:solidFill>
                <a:schemeClr val="lt1"/>
              </a:solidFill>
              <a:latin typeface="Montserrat Medium"/>
              <a:ea typeface="Montserrat Medium"/>
              <a:cs typeface="Montserrat Medium"/>
              <a:sym typeface="Montserrat Medium"/>
            </a:endParaRPr>
          </a:p>
          <a:p>
            <a:pPr marL="0" lvl="0" indent="0" algn="l" rtl="0">
              <a:lnSpc>
                <a:spcPct val="395454"/>
              </a:lnSpc>
              <a:spcBef>
                <a:spcPts val="1200"/>
              </a:spcBef>
              <a:spcAft>
                <a:spcPts val="0"/>
              </a:spcAft>
              <a:buNone/>
            </a:pPr>
            <a:endParaRPr sz="1500">
              <a:solidFill>
                <a:srgbClr val="9B9A9D"/>
              </a:solidFill>
              <a:latin typeface="Montserrat Medium"/>
              <a:ea typeface="Montserrat Medium"/>
              <a:cs typeface="Montserrat Medium"/>
              <a:sym typeface="Montserrat Medium"/>
            </a:endParaRPr>
          </a:p>
          <a:p>
            <a:pPr marL="0" lvl="0" indent="0" algn="l" rtl="0">
              <a:lnSpc>
                <a:spcPct val="395454"/>
              </a:lnSpc>
              <a:spcBef>
                <a:spcPts val="1200"/>
              </a:spcBef>
              <a:spcAft>
                <a:spcPts val="0"/>
              </a:spcAft>
              <a:buClr>
                <a:schemeClr val="dk1"/>
              </a:buClr>
              <a:buSzPts val="1100"/>
              <a:buFont typeface="Arial"/>
              <a:buNone/>
            </a:pPr>
            <a:endParaRPr sz="1500">
              <a:solidFill>
                <a:srgbClr val="9B9A9D"/>
              </a:solidFill>
              <a:latin typeface="Montserrat Medium"/>
              <a:ea typeface="Montserrat Medium"/>
              <a:cs typeface="Montserrat Medium"/>
              <a:sym typeface="Montserrat Medium"/>
            </a:endParaRPr>
          </a:p>
          <a:p>
            <a:pPr marL="0" lvl="0" indent="0" algn="l" rtl="0">
              <a:spcBef>
                <a:spcPts val="1200"/>
              </a:spcBef>
              <a:spcAft>
                <a:spcPts val="0"/>
              </a:spcAft>
              <a:buNone/>
            </a:pPr>
            <a:endParaRPr sz="16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6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6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600">
              <a:solidFill>
                <a:schemeClr val="lt1"/>
              </a:solidFill>
              <a:latin typeface="Montserrat Medium"/>
              <a:ea typeface="Montserrat Medium"/>
              <a:cs typeface="Montserrat Medium"/>
              <a:sym typeface="Montserrat Medium"/>
            </a:endParaRPr>
          </a:p>
        </p:txBody>
      </p:sp>
      <p:pic>
        <p:nvPicPr>
          <p:cNvPr id="80" name="Google Shape;80;p16"/>
          <p:cNvPicPr preferRelativeResize="0"/>
          <p:nvPr/>
        </p:nvPicPr>
        <p:blipFill>
          <a:blip r:embed="rId3">
            <a:alphaModFix/>
          </a:blip>
          <a:stretch>
            <a:fillRect/>
          </a:stretch>
        </p:blipFill>
        <p:spPr>
          <a:xfrm>
            <a:off x="4051275" y="2190750"/>
            <a:ext cx="4976850" cy="22644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293"/>
        <p:cNvGrpSpPr/>
        <p:nvPr/>
      </p:nvGrpSpPr>
      <p:grpSpPr>
        <a:xfrm>
          <a:off x="0" y="0"/>
          <a:ext cx="0" cy="0"/>
          <a:chOff x="0" y="0"/>
          <a:chExt cx="0" cy="0"/>
        </a:xfrm>
      </p:grpSpPr>
      <p:cxnSp>
        <p:nvCxnSpPr>
          <p:cNvPr id="294" name="Google Shape;294;p43"/>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295" name="Google Shape;295;p43"/>
          <p:cNvSpPr txBox="1"/>
          <p:nvPr/>
        </p:nvSpPr>
        <p:spPr>
          <a:xfrm>
            <a:off x="514350" y="437525"/>
            <a:ext cx="7758000" cy="17700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3000" b="1" i="1">
                <a:solidFill>
                  <a:schemeClr val="lt1"/>
                </a:solidFill>
                <a:latin typeface="Montserrat"/>
                <a:ea typeface="Montserrat"/>
                <a:cs typeface="Montserrat"/>
                <a:sym typeface="Montserrat"/>
              </a:rPr>
              <a:t>Scoir reemplazó a Naviance!</a:t>
            </a:r>
            <a:endParaRPr sz="3000" b="1" i="1">
              <a:solidFill>
                <a:schemeClr val="lt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2700" b="1">
                <a:solidFill>
                  <a:srgbClr val="00517C"/>
                </a:solidFill>
                <a:highlight>
                  <a:srgbClr val="00FFFF"/>
                </a:highlight>
                <a:latin typeface="Montserrat"/>
                <a:ea typeface="Montserrat"/>
                <a:cs typeface="Montserrat"/>
                <a:sym typeface="Montserrat"/>
              </a:rPr>
              <a:t>LHS ya no utiliza Naviance.</a:t>
            </a:r>
            <a:endParaRPr sz="2700" b="1">
              <a:solidFill>
                <a:srgbClr val="00517C"/>
              </a:solidFill>
              <a:highlight>
                <a:srgbClr val="00FFFF"/>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2700" b="1">
              <a:solidFill>
                <a:srgbClr val="00517C"/>
              </a:solidFill>
              <a:highlight>
                <a:srgbClr val="00FFFF"/>
              </a:highlight>
              <a:latin typeface="Montserrat"/>
              <a:ea typeface="Montserrat"/>
              <a:cs typeface="Montserrat"/>
              <a:sym typeface="Montserrat"/>
            </a:endParaRPr>
          </a:p>
          <a:p>
            <a:pPr marL="0" marR="0" lvl="0" indent="0" algn="l" rtl="0">
              <a:lnSpc>
                <a:spcPct val="100000"/>
              </a:lnSpc>
              <a:spcBef>
                <a:spcPts val="0"/>
              </a:spcBef>
              <a:spcAft>
                <a:spcPts val="0"/>
              </a:spcAft>
              <a:buNone/>
            </a:pPr>
            <a:endParaRPr sz="3100">
              <a:solidFill>
                <a:srgbClr val="FFFFFF"/>
              </a:solidFill>
              <a:latin typeface="Playfair Display"/>
              <a:ea typeface="Playfair Display"/>
              <a:cs typeface="Playfair Display"/>
              <a:sym typeface="Playfair Display"/>
            </a:endParaRPr>
          </a:p>
        </p:txBody>
      </p:sp>
      <p:sp>
        <p:nvSpPr>
          <p:cNvPr id="296" name="Google Shape;296;p43"/>
          <p:cNvSpPr txBox="1"/>
          <p:nvPr/>
        </p:nvSpPr>
        <p:spPr>
          <a:xfrm>
            <a:off x="373675" y="1524425"/>
            <a:ext cx="8112300" cy="2586000"/>
          </a:xfrm>
          <a:prstGeom prst="rect">
            <a:avLst/>
          </a:prstGeom>
          <a:noFill/>
          <a:ln>
            <a:noFill/>
          </a:ln>
        </p:spPr>
        <p:txBody>
          <a:bodyPr spcFirstLastPara="1" wrap="square" lIns="91425" tIns="91425" rIns="91425" bIns="91425" anchor="t" anchorCtr="0">
            <a:spAutoFit/>
          </a:bodyPr>
          <a:lstStyle/>
          <a:p>
            <a:pPr marL="457200" lvl="0" indent="-393700" algn="l" rtl="0">
              <a:spcBef>
                <a:spcPts val="1300"/>
              </a:spcBef>
              <a:spcAft>
                <a:spcPts val="0"/>
              </a:spcAft>
              <a:buClr>
                <a:schemeClr val="lt1"/>
              </a:buClr>
              <a:buSzPts val="2600"/>
              <a:buFont typeface="Montserrat"/>
              <a:buChar char="➔"/>
            </a:pPr>
            <a:r>
              <a:rPr lang="en" sz="2600">
                <a:solidFill>
                  <a:schemeClr val="lt1"/>
                </a:solidFill>
                <a:latin typeface="Montserrat"/>
                <a:ea typeface="Montserrat"/>
                <a:cs typeface="Montserrat"/>
                <a:sym typeface="Montserrat"/>
              </a:rPr>
              <a:t>Tiene todas las mismas funciones que Naviance, ¡pero mejor!</a:t>
            </a:r>
            <a:endParaRPr sz="2600">
              <a:solidFill>
                <a:schemeClr val="lt1"/>
              </a:solidFill>
              <a:latin typeface="Montserrat"/>
              <a:ea typeface="Montserrat"/>
              <a:cs typeface="Montserrat"/>
              <a:sym typeface="Montserrat"/>
            </a:endParaRPr>
          </a:p>
          <a:p>
            <a:pPr marL="457200" lvl="0" indent="-393700" algn="l" rtl="0">
              <a:spcBef>
                <a:spcPts val="0"/>
              </a:spcBef>
              <a:spcAft>
                <a:spcPts val="0"/>
              </a:spcAft>
              <a:buClr>
                <a:schemeClr val="lt1"/>
              </a:buClr>
              <a:buSzPts val="2600"/>
              <a:buFont typeface="Montserrat"/>
              <a:buChar char="➔"/>
            </a:pPr>
            <a:r>
              <a:rPr lang="en" sz="2600">
                <a:solidFill>
                  <a:schemeClr val="lt1"/>
                </a:solidFill>
                <a:latin typeface="Montserrat"/>
                <a:ea typeface="Montserrat"/>
                <a:cs typeface="Montserrat"/>
                <a:sym typeface="Montserrat"/>
              </a:rPr>
              <a:t>Scoir agiliza el proceso de solicitar, procesar, enviar y rastrear la entrega electrónica de los documentos relacionados con la solicitud (desde LHS hasta las universidades).</a:t>
            </a:r>
            <a:endParaRPr sz="2600">
              <a:solidFill>
                <a:schemeClr val="lt1"/>
              </a:solidFill>
              <a:latin typeface="Montserrat"/>
              <a:ea typeface="Montserrat"/>
              <a:cs typeface="Montserrat"/>
              <a:sym typeface="Montserra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300"/>
        <p:cNvGrpSpPr/>
        <p:nvPr/>
      </p:nvGrpSpPr>
      <p:grpSpPr>
        <a:xfrm>
          <a:off x="0" y="0"/>
          <a:ext cx="0" cy="0"/>
          <a:chOff x="0" y="0"/>
          <a:chExt cx="0" cy="0"/>
        </a:xfrm>
      </p:grpSpPr>
      <p:cxnSp>
        <p:nvCxnSpPr>
          <p:cNvPr id="301" name="Google Shape;301;p44"/>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302" name="Google Shape;302;p44"/>
          <p:cNvSpPr txBox="1"/>
          <p:nvPr/>
        </p:nvSpPr>
        <p:spPr>
          <a:xfrm>
            <a:off x="514350" y="437525"/>
            <a:ext cx="7758000" cy="11799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3100">
                <a:solidFill>
                  <a:srgbClr val="FFFFFF"/>
                </a:solidFill>
                <a:latin typeface="Playfair Display"/>
                <a:ea typeface="Playfair Display"/>
                <a:cs typeface="Playfair Display"/>
                <a:sym typeface="Playfair Display"/>
              </a:rPr>
              <a:t>Inicio de sesión de estudiantes en Scoir</a:t>
            </a:r>
            <a:endParaRPr sz="3100">
              <a:solidFill>
                <a:srgbClr val="FFFFFF"/>
              </a:solidFill>
              <a:latin typeface="Playfair Display"/>
              <a:ea typeface="Playfair Display"/>
              <a:cs typeface="Playfair Display"/>
              <a:sym typeface="Playfair Display"/>
            </a:endParaRPr>
          </a:p>
          <a:p>
            <a:pPr marL="0" marR="0" lvl="0" indent="0" algn="l" rtl="0">
              <a:lnSpc>
                <a:spcPct val="100000"/>
              </a:lnSpc>
              <a:spcBef>
                <a:spcPts val="1200"/>
              </a:spcBef>
              <a:spcAft>
                <a:spcPts val="0"/>
              </a:spcAft>
              <a:buNone/>
            </a:pPr>
            <a:endParaRPr sz="3100">
              <a:solidFill>
                <a:srgbClr val="FFFFFF"/>
              </a:solidFill>
              <a:latin typeface="Playfair Display"/>
              <a:ea typeface="Playfair Display"/>
              <a:cs typeface="Playfair Display"/>
              <a:sym typeface="Playfair Display"/>
            </a:endParaRPr>
          </a:p>
        </p:txBody>
      </p:sp>
      <p:sp>
        <p:nvSpPr>
          <p:cNvPr id="303" name="Google Shape;303;p44"/>
          <p:cNvSpPr txBox="1"/>
          <p:nvPr/>
        </p:nvSpPr>
        <p:spPr>
          <a:xfrm>
            <a:off x="376050" y="1004950"/>
            <a:ext cx="5040300" cy="4319100"/>
          </a:xfrm>
          <a:prstGeom prst="rect">
            <a:avLst/>
          </a:prstGeom>
          <a:noFill/>
          <a:ln>
            <a:noFill/>
          </a:ln>
        </p:spPr>
        <p:txBody>
          <a:bodyPr spcFirstLastPara="1" wrap="square" lIns="91425" tIns="91425" rIns="91425" bIns="91425" anchor="t" anchorCtr="0">
            <a:spAutoFit/>
          </a:bodyPr>
          <a:lstStyle/>
          <a:p>
            <a:pPr marL="914400" lvl="0" indent="-368300" algn="l" rtl="0">
              <a:spcBef>
                <a:spcPts val="0"/>
              </a:spcBef>
              <a:spcAft>
                <a:spcPts val="0"/>
              </a:spcAft>
              <a:buClr>
                <a:schemeClr val="lt1"/>
              </a:buClr>
              <a:buSzPts val="2200"/>
              <a:buFont typeface="Montserrat"/>
              <a:buAutoNum type="arabicPeriod"/>
            </a:pPr>
            <a:r>
              <a:rPr lang="en" sz="2200">
                <a:solidFill>
                  <a:schemeClr val="lt1"/>
                </a:solidFill>
                <a:latin typeface="Montserrat"/>
                <a:ea typeface="Montserrat"/>
                <a:cs typeface="Montserrat"/>
                <a:sym typeface="Montserrat"/>
              </a:rPr>
              <a:t>Inicia sesión en Clever</a:t>
            </a:r>
            <a:endParaRPr sz="2200">
              <a:solidFill>
                <a:schemeClr val="lt1"/>
              </a:solidFill>
              <a:latin typeface="Montserrat"/>
              <a:ea typeface="Montserrat"/>
              <a:cs typeface="Montserrat"/>
              <a:sym typeface="Montserrat"/>
            </a:endParaRPr>
          </a:p>
          <a:p>
            <a:pPr marL="914400" lvl="0" indent="-368300" algn="l" rtl="0">
              <a:spcBef>
                <a:spcPts val="0"/>
              </a:spcBef>
              <a:spcAft>
                <a:spcPts val="0"/>
              </a:spcAft>
              <a:buClr>
                <a:schemeClr val="lt1"/>
              </a:buClr>
              <a:buSzPts val="2200"/>
              <a:buFont typeface="Montserrat"/>
              <a:buAutoNum type="arabicPeriod"/>
            </a:pPr>
            <a:r>
              <a:rPr lang="en" sz="2200">
                <a:solidFill>
                  <a:schemeClr val="lt1"/>
                </a:solidFill>
                <a:latin typeface="Montserrat"/>
                <a:ea typeface="Montserrat"/>
                <a:cs typeface="Montserrat"/>
                <a:sym typeface="Montserrat"/>
              </a:rPr>
              <a:t>Desplázate hasta “Más aplicaciones”</a:t>
            </a:r>
            <a:endParaRPr sz="2200">
              <a:solidFill>
                <a:schemeClr val="lt1"/>
              </a:solidFill>
              <a:latin typeface="Montserrat"/>
              <a:ea typeface="Montserrat"/>
              <a:cs typeface="Montserrat"/>
              <a:sym typeface="Montserrat"/>
            </a:endParaRPr>
          </a:p>
          <a:p>
            <a:pPr marL="914400" lvl="0" indent="-368300" algn="l" rtl="0">
              <a:spcBef>
                <a:spcPts val="0"/>
              </a:spcBef>
              <a:spcAft>
                <a:spcPts val="0"/>
              </a:spcAft>
              <a:buClr>
                <a:schemeClr val="lt1"/>
              </a:buClr>
              <a:buSzPts val="2200"/>
              <a:buFont typeface="Montserrat"/>
              <a:buAutoNum type="arabicPeriod"/>
            </a:pPr>
            <a:r>
              <a:rPr lang="en" sz="2200">
                <a:solidFill>
                  <a:schemeClr val="lt1"/>
                </a:solidFill>
                <a:latin typeface="Montserrat"/>
                <a:ea typeface="Montserrat"/>
                <a:cs typeface="Montserrat"/>
                <a:sym typeface="Montserrat"/>
              </a:rPr>
              <a:t>Selecciona Scoir</a:t>
            </a:r>
            <a:endParaRPr sz="2200">
              <a:solidFill>
                <a:schemeClr val="lt1"/>
              </a:solidFill>
              <a:latin typeface="Montserrat"/>
              <a:ea typeface="Montserrat"/>
              <a:cs typeface="Montserrat"/>
              <a:sym typeface="Montserrat"/>
            </a:endParaRPr>
          </a:p>
          <a:p>
            <a:pPr marL="914400" lvl="0" indent="-368300" algn="l" rtl="0">
              <a:spcBef>
                <a:spcPts val="0"/>
              </a:spcBef>
              <a:spcAft>
                <a:spcPts val="0"/>
              </a:spcAft>
              <a:buClr>
                <a:schemeClr val="lt1"/>
              </a:buClr>
              <a:buSzPts val="2200"/>
              <a:buFont typeface="Montserrat"/>
              <a:buAutoNum type="arabicPeriod"/>
            </a:pPr>
            <a:r>
              <a:rPr lang="en" sz="2200">
                <a:solidFill>
                  <a:schemeClr val="lt1"/>
                </a:solidFill>
                <a:latin typeface="Montserrat"/>
                <a:ea typeface="Montserrat"/>
                <a:cs typeface="Montserrat"/>
                <a:sym typeface="Montserrat"/>
              </a:rPr>
              <a:t>Regístrate</a:t>
            </a:r>
            <a:endParaRPr sz="2200">
              <a:solidFill>
                <a:schemeClr val="lt1"/>
              </a:solidFill>
              <a:latin typeface="Montserrat"/>
              <a:ea typeface="Montserrat"/>
              <a:cs typeface="Montserrat"/>
              <a:sym typeface="Montserrat"/>
            </a:endParaRPr>
          </a:p>
          <a:p>
            <a:pPr marL="914400" lvl="0" indent="-368300" algn="l" rtl="0">
              <a:spcBef>
                <a:spcPts val="0"/>
              </a:spcBef>
              <a:spcAft>
                <a:spcPts val="0"/>
              </a:spcAft>
              <a:buClr>
                <a:schemeClr val="lt1"/>
              </a:buClr>
              <a:buSzPts val="2200"/>
              <a:buFont typeface="Montserrat"/>
              <a:buAutoNum type="arabicPeriod"/>
            </a:pPr>
            <a:r>
              <a:rPr lang="en" sz="2200">
                <a:solidFill>
                  <a:schemeClr val="lt1"/>
                </a:solidFill>
                <a:latin typeface="Montserrat"/>
                <a:ea typeface="Montserrat"/>
                <a:cs typeface="Montserrat"/>
                <a:sym typeface="Montserrat"/>
              </a:rPr>
              <a:t>¡Listo, así de simple!</a:t>
            </a:r>
            <a:endParaRPr sz="2200">
              <a:solidFill>
                <a:schemeClr val="lt1"/>
              </a:solidFill>
              <a:latin typeface="Montserrat"/>
              <a:ea typeface="Montserrat"/>
              <a:cs typeface="Montserrat"/>
              <a:sym typeface="Montserrat"/>
            </a:endParaRPr>
          </a:p>
          <a:p>
            <a:pPr marL="914400" lvl="0" indent="-368300" algn="l" rtl="0">
              <a:spcBef>
                <a:spcPts val="0"/>
              </a:spcBef>
              <a:spcAft>
                <a:spcPts val="0"/>
              </a:spcAft>
              <a:buClr>
                <a:schemeClr val="lt1"/>
              </a:buClr>
              <a:buSzPts val="2200"/>
              <a:buFont typeface="Montserrat"/>
              <a:buAutoNum type="arabicPeriod"/>
            </a:pPr>
            <a:r>
              <a:rPr lang="en" sz="2200">
                <a:solidFill>
                  <a:schemeClr val="lt1"/>
                </a:solidFill>
                <a:latin typeface="Montserrat"/>
                <a:ea typeface="Montserrat"/>
                <a:cs typeface="Montserrat"/>
                <a:sym typeface="Montserrat"/>
              </a:rPr>
              <a:t>¡Comienza a explorar!</a:t>
            </a:r>
            <a:endParaRPr sz="2200">
              <a:solidFill>
                <a:schemeClr val="lt1"/>
              </a:solidFill>
              <a:latin typeface="Montserrat"/>
              <a:ea typeface="Montserrat"/>
              <a:cs typeface="Montserrat"/>
              <a:sym typeface="Montserrat"/>
            </a:endParaRPr>
          </a:p>
          <a:p>
            <a:pPr marL="914400" lvl="0" indent="0" algn="l" rtl="0">
              <a:spcBef>
                <a:spcPts val="0"/>
              </a:spcBef>
              <a:spcAft>
                <a:spcPts val="0"/>
              </a:spcAft>
              <a:buNone/>
            </a:pPr>
            <a:endParaRPr sz="2200">
              <a:solidFill>
                <a:schemeClr val="lt1"/>
              </a:solidFill>
              <a:latin typeface="Montserrat"/>
              <a:ea typeface="Montserrat"/>
              <a:cs typeface="Montserrat"/>
              <a:sym typeface="Montserrat"/>
            </a:endParaRPr>
          </a:p>
          <a:p>
            <a:pPr marL="0" lvl="0" indent="0" algn="l" rtl="0">
              <a:lnSpc>
                <a:spcPct val="115000"/>
              </a:lnSpc>
              <a:spcBef>
                <a:spcPts val="1200"/>
              </a:spcBef>
              <a:spcAft>
                <a:spcPts val="0"/>
              </a:spcAft>
              <a:buNone/>
            </a:pPr>
            <a:r>
              <a:rPr lang="en" sz="2200">
                <a:solidFill>
                  <a:schemeClr val="lt1"/>
                </a:solidFill>
                <a:latin typeface="Montserrat"/>
                <a:ea typeface="Montserrat"/>
                <a:cs typeface="Montserrat"/>
                <a:sym typeface="Montserrat"/>
              </a:rPr>
              <a:t>O, inicia sesión </a:t>
            </a:r>
            <a:r>
              <a:rPr lang="en" sz="2200" u="sng">
                <a:solidFill>
                  <a:schemeClr val="hlink"/>
                </a:solidFill>
                <a:latin typeface="Montserrat"/>
                <a:ea typeface="Montserrat"/>
                <a:cs typeface="Montserrat"/>
                <a:sym typeface="Montserrat"/>
                <a:hlinkClick r:id="rId3"/>
              </a:rPr>
              <a:t>aqui</a:t>
            </a:r>
            <a:r>
              <a:rPr lang="en" sz="2200">
                <a:solidFill>
                  <a:schemeClr val="lt1"/>
                </a:solidFill>
                <a:latin typeface="Montserrat"/>
                <a:ea typeface="Montserrat"/>
                <a:cs typeface="Montserrat"/>
                <a:sym typeface="Montserrat"/>
              </a:rPr>
              <a:t> (inicia sesión a través de Clever)</a:t>
            </a:r>
            <a:endParaRPr sz="2200">
              <a:solidFill>
                <a:schemeClr val="lt1"/>
              </a:solidFill>
              <a:latin typeface="Montserrat"/>
              <a:ea typeface="Montserrat"/>
              <a:cs typeface="Montserrat"/>
              <a:sym typeface="Montserrat"/>
            </a:endParaRPr>
          </a:p>
          <a:p>
            <a:pPr marL="0" lvl="0" indent="0" algn="l" rtl="0">
              <a:lnSpc>
                <a:spcPct val="115000"/>
              </a:lnSpc>
              <a:spcBef>
                <a:spcPts val="1200"/>
              </a:spcBef>
              <a:spcAft>
                <a:spcPts val="1200"/>
              </a:spcAft>
              <a:buNone/>
            </a:pPr>
            <a:endParaRPr sz="2200">
              <a:solidFill>
                <a:schemeClr val="lt1"/>
              </a:solidFill>
              <a:latin typeface="Montserrat"/>
              <a:ea typeface="Montserrat"/>
              <a:cs typeface="Montserrat"/>
              <a:sym typeface="Montserrat"/>
            </a:endParaRPr>
          </a:p>
        </p:txBody>
      </p:sp>
      <p:pic>
        <p:nvPicPr>
          <p:cNvPr id="304" name="Google Shape;304;p44"/>
          <p:cNvPicPr preferRelativeResize="0"/>
          <p:nvPr/>
        </p:nvPicPr>
        <p:blipFill>
          <a:blip r:embed="rId4">
            <a:alphaModFix/>
          </a:blip>
          <a:stretch>
            <a:fillRect/>
          </a:stretch>
        </p:blipFill>
        <p:spPr>
          <a:xfrm>
            <a:off x="5416448" y="4071424"/>
            <a:ext cx="3577825" cy="8426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308"/>
        <p:cNvGrpSpPr/>
        <p:nvPr/>
      </p:nvGrpSpPr>
      <p:grpSpPr>
        <a:xfrm>
          <a:off x="0" y="0"/>
          <a:ext cx="0" cy="0"/>
          <a:chOff x="0" y="0"/>
          <a:chExt cx="0" cy="0"/>
        </a:xfrm>
      </p:grpSpPr>
      <p:cxnSp>
        <p:nvCxnSpPr>
          <p:cNvPr id="309" name="Google Shape;309;p45"/>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310" name="Google Shape;310;p45"/>
          <p:cNvSpPr txBox="1"/>
          <p:nvPr/>
        </p:nvSpPr>
        <p:spPr>
          <a:xfrm>
            <a:off x="514350" y="56525"/>
            <a:ext cx="7758000" cy="477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3100">
                <a:solidFill>
                  <a:srgbClr val="FFFFFF"/>
                </a:solidFill>
                <a:latin typeface="Playfair Display"/>
                <a:ea typeface="Playfair Display"/>
                <a:cs typeface="Playfair Display"/>
                <a:sym typeface="Playfair Display"/>
              </a:rPr>
              <a:t>Scoir Dashboard</a:t>
            </a:r>
            <a:endParaRPr sz="3100">
              <a:solidFill>
                <a:srgbClr val="FFFFFF"/>
              </a:solidFill>
              <a:latin typeface="Playfair Display"/>
              <a:ea typeface="Playfair Display"/>
              <a:cs typeface="Playfair Display"/>
              <a:sym typeface="Playfair Display"/>
            </a:endParaRPr>
          </a:p>
        </p:txBody>
      </p:sp>
      <p:pic>
        <p:nvPicPr>
          <p:cNvPr id="311" name="Google Shape;311;p45"/>
          <p:cNvPicPr preferRelativeResize="0"/>
          <p:nvPr/>
        </p:nvPicPr>
        <p:blipFill>
          <a:blip r:embed="rId3">
            <a:alphaModFix/>
          </a:blip>
          <a:stretch>
            <a:fillRect/>
          </a:stretch>
        </p:blipFill>
        <p:spPr>
          <a:xfrm>
            <a:off x="533400" y="991025"/>
            <a:ext cx="8333701" cy="3951176"/>
          </a:xfrm>
          <a:prstGeom prst="rect">
            <a:avLst/>
          </a:prstGeom>
          <a:noFill/>
          <a:ln>
            <a:noFill/>
          </a:ln>
        </p:spPr>
      </p:pic>
      <p:sp>
        <p:nvSpPr>
          <p:cNvPr id="312" name="Google Shape;312;p45"/>
          <p:cNvSpPr/>
          <p:nvPr/>
        </p:nvSpPr>
        <p:spPr>
          <a:xfrm>
            <a:off x="4249625" y="2206874"/>
            <a:ext cx="2859894" cy="2307960"/>
          </a:xfrm>
          <a:prstGeom prst="irregularSeal1">
            <a:avLst/>
          </a:prstGeom>
          <a:solidFill>
            <a:schemeClr val="accent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en" b="1">
                <a:latin typeface="Montserrat"/>
                <a:ea typeface="Montserrat"/>
                <a:cs typeface="Montserrat"/>
                <a:sym typeface="Montserrat"/>
              </a:rPr>
              <a:t>Regístrate para las visitas universitarias en LHS!</a:t>
            </a:r>
            <a:endParaRPr b="1" i="0" u="none" strike="noStrike" cap="none">
              <a:solidFill>
                <a:srgbClr val="000000"/>
              </a:solidFill>
              <a:latin typeface="Montserrat"/>
              <a:ea typeface="Montserrat"/>
              <a:cs typeface="Montserrat"/>
              <a:sym typeface="Montserrat"/>
            </a:endParaRPr>
          </a:p>
        </p:txBody>
      </p:sp>
      <p:sp>
        <p:nvSpPr>
          <p:cNvPr id="313" name="Google Shape;313;p45"/>
          <p:cNvSpPr/>
          <p:nvPr/>
        </p:nvSpPr>
        <p:spPr>
          <a:xfrm>
            <a:off x="2656200" y="499325"/>
            <a:ext cx="2500500" cy="1287000"/>
          </a:xfrm>
          <a:prstGeom prst="leftArrow">
            <a:avLst>
              <a:gd name="adj1" fmla="val 50000"/>
              <a:gd name="adj2" fmla="val 50000"/>
            </a:avLst>
          </a:prstGeom>
          <a:solidFill>
            <a:srgbClr val="9FC5E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1200"/>
              </a:spcBef>
              <a:spcAft>
                <a:spcPts val="0"/>
              </a:spcAft>
              <a:buClr>
                <a:schemeClr val="dk1"/>
              </a:buClr>
              <a:buSzPts val="1100"/>
              <a:buFont typeface="Arial"/>
              <a:buNone/>
            </a:pPr>
            <a:r>
              <a:rPr lang="en" sz="1300" b="1">
                <a:latin typeface="Montserrat"/>
                <a:ea typeface="Montserrat"/>
                <a:cs typeface="Montserrat"/>
                <a:sym typeface="Montserrat"/>
              </a:rPr>
              <a:t>Busca universidades por nombre</a:t>
            </a:r>
            <a:endParaRPr sz="1300" b="1">
              <a:latin typeface="Montserrat"/>
              <a:ea typeface="Montserrat"/>
              <a:cs typeface="Montserrat"/>
              <a:sym typeface="Montserrat"/>
            </a:endParaRPr>
          </a:p>
          <a:p>
            <a:pPr marL="0" lvl="0" indent="0" algn="l" rtl="0">
              <a:spcBef>
                <a:spcPts val="1200"/>
              </a:spcBef>
              <a:spcAft>
                <a:spcPts val="0"/>
              </a:spcAft>
              <a:buNone/>
            </a:pPr>
            <a:endParaRPr sz="1700" b="1">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317"/>
        <p:cNvGrpSpPr/>
        <p:nvPr/>
      </p:nvGrpSpPr>
      <p:grpSpPr>
        <a:xfrm>
          <a:off x="0" y="0"/>
          <a:ext cx="0" cy="0"/>
          <a:chOff x="0" y="0"/>
          <a:chExt cx="0" cy="0"/>
        </a:xfrm>
      </p:grpSpPr>
      <p:sp>
        <p:nvSpPr>
          <p:cNvPr id="318" name="Google Shape;318;p46"/>
          <p:cNvSpPr txBox="1"/>
          <p:nvPr/>
        </p:nvSpPr>
        <p:spPr>
          <a:xfrm>
            <a:off x="514350" y="357712"/>
            <a:ext cx="7758000" cy="477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3100">
                <a:solidFill>
                  <a:schemeClr val="lt1"/>
                </a:solidFill>
                <a:latin typeface="Playfair Display"/>
                <a:ea typeface="Playfair Display"/>
                <a:cs typeface="Playfair Display"/>
                <a:sym typeface="Playfair Display"/>
              </a:rPr>
              <a:t>College Search</a:t>
            </a:r>
            <a:endParaRPr sz="3100">
              <a:solidFill>
                <a:schemeClr val="lt1"/>
              </a:solidFill>
              <a:latin typeface="Playfair Display"/>
              <a:ea typeface="Playfair Display"/>
              <a:cs typeface="Playfair Display"/>
              <a:sym typeface="Playfair Display"/>
            </a:endParaRPr>
          </a:p>
        </p:txBody>
      </p:sp>
      <p:pic>
        <p:nvPicPr>
          <p:cNvPr id="319" name="Google Shape;319;p46"/>
          <p:cNvPicPr preferRelativeResize="0"/>
          <p:nvPr/>
        </p:nvPicPr>
        <p:blipFill>
          <a:blip r:embed="rId3">
            <a:alphaModFix/>
          </a:blip>
          <a:stretch>
            <a:fillRect/>
          </a:stretch>
        </p:blipFill>
        <p:spPr>
          <a:xfrm>
            <a:off x="110000" y="838150"/>
            <a:ext cx="8897434" cy="4305350"/>
          </a:xfrm>
          <a:prstGeom prst="rect">
            <a:avLst/>
          </a:prstGeom>
          <a:noFill/>
          <a:ln>
            <a:noFill/>
          </a:ln>
        </p:spPr>
      </p:pic>
      <p:sp>
        <p:nvSpPr>
          <p:cNvPr id="320" name="Google Shape;320;p46"/>
          <p:cNvSpPr/>
          <p:nvPr/>
        </p:nvSpPr>
        <p:spPr>
          <a:xfrm>
            <a:off x="4029625" y="570475"/>
            <a:ext cx="1890000" cy="867000"/>
          </a:xfrm>
          <a:prstGeom prst="notchedRightArrow">
            <a:avLst>
              <a:gd name="adj1" fmla="val 50000"/>
              <a:gd name="adj2" fmla="val 50000"/>
            </a:avLst>
          </a:prstGeom>
          <a:solidFill>
            <a:srgbClr val="00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457200" marR="0" lvl="0" indent="0" algn="l" rtl="0">
              <a:lnSpc>
                <a:spcPct val="100000"/>
              </a:lnSpc>
              <a:spcBef>
                <a:spcPts val="0"/>
              </a:spcBef>
              <a:spcAft>
                <a:spcPts val="0"/>
              </a:spcAft>
              <a:buNone/>
            </a:pPr>
            <a:r>
              <a:rPr lang="en" sz="1000" b="1">
                <a:solidFill>
                  <a:schemeClr val="dk1"/>
                </a:solidFill>
                <a:latin typeface="Georgia"/>
                <a:ea typeface="Georgia"/>
                <a:cs typeface="Georgia"/>
                <a:sym typeface="Georgia"/>
              </a:rPr>
              <a:t>1.Haz clic en “</a:t>
            </a:r>
            <a:r>
              <a:rPr lang="en" sz="1000" b="1">
                <a:latin typeface="Georgia"/>
                <a:ea typeface="Georgia"/>
                <a:cs typeface="Georgia"/>
                <a:sym typeface="Georgia"/>
              </a:rPr>
              <a:t>Discover”</a:t>
            </a:r>
            <a:endParaRPr sz="1000" b="1" i="0" u="none" strike="noStrike" cap="none">
              <a:solidFill>
                <a:srgbClr val="000000"/>
              </a:solidFill>
              <a:latin typeface="Georgia"/>
              <a:ea typeface="Georgia"/>
              <a:cs typeface="Georgia"/>
              <a:sym typeface="Georgia"/>
            </a:endParaRPr>
          </a:p>
        </p:txBody>
      </p:sp>
      <p:sp>
        <p:nvSpPr>
          <p:cNvPr id="321" name="Google Shape;321;p46"/>
          <p:cNvSpPr/>
          <p:nvPr/>
        </p:nvSpPr>
        <p:spPr>
          <a:xfrm flipH="1">
            <a:off x="5854375" y="1989950"/>
            <a:ext cx="2177400" cy="1768800"/>
          </a:xfrm>
          <a:prstGeom prst="notchedRightArrow">
            <a:avLst>
              <a:gd name="adj1" fmla="val 50000"/>
              <a:gd name="adj2" fmla="val 50000"/>
            </a:avLst>
          </a:prstGeom>
          <a:solidFill>
            <a:srgbClr val="00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600" b="1">
              <a:latin typeface="Georgia"/>
              <a:ea typeface="Georgia"/>
              <a:cs typeface="Georgia"/>
              <a:sym typeface="Georgia"/>
            </a:endParaRPr>
          </a:p>
          <a:p>
            <a:pPr marL="0" marR="0" lvl="0" indent="0" algn="l" rtl="0">
              <a:lnSpc>
                <a:spcPct val="100000"/>
              </a:lnSpc>
              <a:spcBef>
                <a:spcPts val="0"/>
              </a:spcBef>
              <a:spcAft>
                <a:spcPts val="0"/>
              </a:spcAft>
              <a:buNone/>
            </a:pPr>
            <a:r>
              <a:rPr lang="en" sz="1600" b="1">
                <a:latin typeface="Georgia"/>
                <a:ea typeface="Georgia"/>
                <a:cs typeface="Georgia"/>
                <a:sym typeface="Georgia"/>
              </a:rPr>
              <a:t>3.Aplicar filtros</a:t>
            </a:r>
            <a:endParaRPr sz="1600" b="1">
              <a:latin typeface="Georgia"/>
              <a:ea typeface="Georgia"/>
              <a:cs typeface="Georgia"/>
              <a:sym typeface="Georgia"/>
            </a:endParaRPr>
          </a:p>
          <a:p>
            <a:pPr marL="0" marR="0" lvl="0" indent="0" algn="l" rtl="0">
              <a:lnSpc>
                <a:spcPct val="100000"/>
              </a:lnSpc>
              <a:spcBef>
                <a:spcPts val="0"/>
              </a:spcBef>
              <a:spcAft>
                <a:spcPts val="0"/>
              </a:spcAft>
              <a:buNone/>
            </a:pPr>
            <a:endParaRPr sz="1900" b="1">
              <a:latin typeface="Georgia"/>
              <a:ea typeface="Georgia"/>
              <a:cs typeface="Georgia"/>
              <a:sym typeface="Georgia"/>
            </a:endParaRPr>
          </a:p>
        </p:txBody>
      </p:sp>
      <p:sp>
        <p:nvSpPr>
          <p:cNvPr id="322" name="Google Shape;322;p46"/>
          <p:cNvSpPr/>
          <p:nvPr/>
        </p:nvSpPr>
        <p:spPr>
          <a:xfrm flipH="1">
            <a:off x="1653450" y="838150"/>
            <a:ext cx="1607700" cy="867000"/>
          </a:xfrm>
          <a:prstGeom prst="notchedRightArrow">
            <a:avLst>
              <a:gd name="adj1" fmla="val 50000"/>
              <a:gd name="adj2" fmla="val 50000"/>
            </a:avLst>
          </a:prstGeom>
          <a:solidFill>
            <a:srgbClr val="00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1200"/>
              </a:spcBef>
              <a:spcAft>
                <a:spcPts val="0"/>
              </a:spcAft>
              <a:buNone/>
            </a:pPr>
            <a:endParaRPr sz="700" b="1">
              <a:latin typeface="Georgia"/>
              <a:ea typeface="Georgia"/>
              <a:cs typeface="Georgia"/>
              <a:sym typeface="Georgia"/>
            </a:endParaRPr>
          </a:p>
          <a:p>
            <a:pPr marL="0" lvl="0" indent="0" algn="l" rtl="0">
              <a:lnSpc>
                <a:spcPct val="115000"/>
              </a:lnSpc>
              <a:spcBef>
                <a:spcPts val="1200"/>
              </a:spcBef>
              <a:spcAft>
                <a:spcPts val="0"/>
              </a:spcAft>
              <a:buNone/>
            </a:pPr>
            <a:endParaRPr sz="700" b="1">
              <a:latin typeface="Georgia"/>
              <a:ea typeface="Georgia"/>
              <a:cs typeface="Georgia"/>
              <a:sym typeface="Georgia"/>
            </a:endParaRPr>
          </a:p>
          <a:p>
            <a:pPr marL="0" lvl="0" indent="0" algn="l" rtl="0">
              <a:lnSpc>
                <a:spcPct val="115000"/>
              </a:lnSpc>
              <a:spcBef>
                <a:spcPts val="1200"/>
              </a:spcBef>
              <a:spcAft>
                <a:spcPts val="0"/>
              </a:spcAft>
              <a:buNone/>
            </a:pPr>
            <a:r>
              <a:rPr lang="en" sz="1000" b="1">
                <a:latin typeface="Georgia"/>
                <a:ea typeface="Georgia"/>
                <a:cs typeface="Georgia"/>
                <a:sym typeface="Georgia"/>
              </a:rPr>
              <a:t>2.Haz clic en "Colleges"</a:t>
            </a:r>
            <a:br>
              <a:rPr lang="en" sz="1000" b="1">
                <a:latin typeface="Georgia"/>
                <a:ea typeface="Georgia"/>
                <a:cs typeface="Georgia"/>
                <a:sym typeface="Georgia"/>
              </a:rPr>
            </a:br>
            <a:endParaRPr sz="1000" b="1">
              <a:latin typeface="Georgia"/>
              <a:ea typeface="Georgia"/>
              <a:cs typeface="Georgia"/>
              <a:sym typeface="Georgia"/>
            </a:endParaRPr>
          </a:p>
          <a:p>
            <a:pPr marL="0" marR="0" lvl="0" indent="0" algn="l" rtl="0">
              <a:lnSpc>
                <a:spcPct val="100000"/>
              </a:lnSpc>
              <a:spcBef>
                <a:spcPts val="1200"/>
              </a:spcBef>
              <a:spcAft>
                <a:spcPts val="0"/>
              </a:spcAft>
              <a:buNone/>
            </a:pPr>
            <a:endParaRPr sz="1500" b="1">
              <a:latin typeface="Georgia"/>
              <a:ea typeface="Georgia"/>
              <a:cs typeface="Georgia"/>
              <a:sym typeface="Georgi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26"/>
        <p:cNvGrpSpPr/>
        <p:nvPr/>
      </p:nvGrpSpPr>
      <p:grpSpPr>
        <a:xfrm>
          <a:off x="0" y="0"/>
          <a:ext cx="0" cy="0"/>
          <a:chOff x="0" y="0"/>
          <a:chExt cx="0" cy="0"/>
        </a:xfrm>
      </p:grpSpPr>
      <p:pic>
        <p:nvPicPr>
          <p:cNvPr id="327" name="Google Shape;327;p47"/>
          <p:cNvPicPr preferRelativeResize="0"/>
          <p:nvPr/>
        </p:nvPicPr>
        <p:blipFill>
          <a:blip r:embed="rId3">
            <a:alphaModFix/>
          </a:blip>
          <a:stretch>
            <a:fillRect/>
          </a:stretch>
        </p:blipFill>
        <p:spPr>
          <a:xfrm>
            <a:off x="0" y="0"/>
            <a:ext cx="9144003" cy="4268418"/>
          </a:xfrm>
          <a:prstGeom prst="rect">
            <a:avLst/>
          </a:prstGeom>
          <a:noFill/>
          <a:ln>
            <a:noFill/>
          </a:ln>
        </p:spPr>
      </p:pic>
      <p:pic>
        <p:nvPicPr>
          <p:cNvPr id="328" name="Google Shape;328;p47"/>
          <p:cNvPicPr preferRelativeResize="0"/>
          <p:nvPr/>
        </p:nvPicPr>
        <p:blipFill rotWithShape="1">
          <a:blip r:embed="rId4">
            <a:alphaModFix/>
          </a:blip>
          <a:srcRect r="20286" b="-2322"/>
          <a:stretch/>
        </p:blipFill>
        <p:spPr>
          <a:xfrm>
            <a:off x="0" y="862200"/>
            <a:ext cx="9144000" cy="4062839"/>
          </a:xfrm>
          <a:prstGeom prst="rect">
            <a:avLst/>
          </a:prstGeom>
          <a:noFill/>
          <a:ln w="12700" cap="flat" cmpd="sng">
            <a:solidFill>
              <a:srgbClr val="000000"/>
            </a:solidFill>
            <a:prstDash val="solid"/>
            <a:miter lim="8000"/>
            <a:headEnd type="none" w="sm" len="sm"/>
            <a:tailEnd type="none" w="sm" len="sm"/>
          </a:ln>
        </p:spPr>
      </p:pic>
      <p:sp>
        <p:nvSpPr>
          <p:cNvPr id="329" name="Google Shape;329;p47"/>
          <p:cNvSpPr/>
          <p:nvPr/>
        </p:nvSpPr>
        <p:spPr>
          <a:xfrm>
            <a:off x="4639225" y="-115325"/>
            <a:ext cx="1890000" cy="867000"/>
          </a:xfrm>
          <a:prstGeom prst="notchedRightArrow">
            <a:avLst>
              <a:gd name="adj1" fmla="val 50000"/>
              <a:gd name="adj2" fmla="val 50000"/>
            </a:avLst>
          </a:prstGeom>
          <a:solidFill>
            <a:srgbClr val="00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b="1">
                <a:latin typeface="Georgia"/>
                <a:ea typeface="Georgia"/>
                <a:cs typeface="Georgia"/>
                <a:sym typeface="Georgia"/>
              </a:rPr>
              <a:t>Haz clic en “My Colleges”</a:t>
            </a:r>
            <a:endParaRPr b="1" i="0" u="none" strike="noStrike" cap="none">
              <a:solidFill>
                <a:srgbClr val="000000"/>
              </a:solidFill>
              <a:latin typeface="Georgia"/>
              <a:ea typeface="Georgia"/>
              <a:cs typeface="Georgia"/>
              <a:sym typeface="Georgi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333"/>
        <p:cNvGrpSpPr/>
        <p:nvPr/>
      </p:nvGrpSpPr>
      <p:grpSpPr>
        <a:xfrm>
          <a:off x="0" y="0"/>
          <a:ext cx="0" cy="0"/>
          <a:chOff x="0" y="0"/>
          <a:chExt cx="0" cy="0"/>
        </a:xfrm>
      </p:grpSpPr>
      <p:cxnSp>
        <p:nvCxnSpPr>
          <p:cNvPr id="334" name="Google Shape;334;p48"/>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335" name="Google Shape;335;p48"/>
          <p:cNvSpPr txBox="1"/>
          <p:nvPr/>
        </p:nvSpPr>
        <p:spPr>
          <a:xfrm>
            <a:off x="514350" y="437525"/>
            <a:ext cx="7758000" cy="11799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3100">
                <a:solidFill>
                  <a:srgbClr val="FFFFFF"/>
                </a:solidFill>
                <a:latin typeface="Playfair Display"/>
                <a:ea typeface="Playfair Display"/>
                <a:cs typeface="Playfair Display"/>
                <a:sym typeface="Playfair Display"/>
              </a:rPr>
              <a:t>Conectar Scoir con Common Application</a:t>
            </a:r>
            <a:endParaRPr sz="3100">
              <a:solidFill>
                <a:srgbClr val="FFFFFF"/>
              </a:solidFill>
              <a:latin typeface="Playfair Display"/>
              <a:ea typeface="Playfair Display"/>
              <a:cs typeface="Playfair Display"/>
              <a:sym typeface="Playfair Display"/>
            </a:endParaRPr>
          </a:p>
          <a:p>
            <a:pPr marL="0" marR="0" lvl="0" indent="0" algn="l" rtl="0">
              <a:lnSpc>
                <a:spcPct val="100000"/>
              </a:lnSpc>
              <a:spcBef>
                <a:spcPts val="1200"/>
              </a:spcBef>
              <a:spcAft>
                <a:spcPts val="0"/>
              </a:spcAft>
              <a:buNone/>
            </a:pPr>
            <a:endParaRPr sz="3100">
              <a:solidFill>
                <a:srgbClr val="FFFFFF"/>
              </a:solidFill>
              <a:latin typeface="Playfair Display"/>
              <a:ea typeface="Playfair Display"/>
              <a:cs typeface="Playfair Display"/>
              <a:sym typeface="Playfair Display"/>
            </a:endParaRPr>
          </a:p>
        </p:txBody>
      </p:sp>
      <p:pic>
        <p:nvPicPr>
          <p:cNvPr id="336" name="Google Shape;336;p48"/>
          <p:cNvPicPr preferRelativeResize="0"/>
          <p:nvPr/>
        </p:nvPicPr>
        <p:blipFill>
          <a:blip r:embed="rId3">
            <a:alphaModFix/>
          </a:blip>
          <a:stretch>
            <a:fillRect/>
          </a:stretch>
        </p:blipFill>
        <p:spPr>
          <a:xfrm>
            <a:off x="514350" y="1032650"/>
            <a:ext cx="8263150" cy="3956075"/>
          </a:xfrm>
          <a:prstGeom prst="rect">
            <a:avLst/>
          </a:prstGeom>
          <a:noFill/>
          <a:ln w="12700" cap="flat" cmpd="sng">
            <a:solidFill>
              <a:srgbClr val="000000"/>
            </a:solidFill>
            <a:prstDash val="solid"/>
            <a:miter lim="8000"/>
            <a:headEnd type="none" w="sm" len="sm"/>
            <a:tailEnd type="none" w="sm" len="sm"/>
          </a:ln>
        </p:spPr>
      </p:pic>
      <p:sp>
        <p:nvSpPr>
          <p:cNvPr id="337" name="Google Shape;337;p48"/>
          <p:cNvSpPr/>
          <p:nvPr/>
        </p:nvSpPr>
        <p:spPr>
          <a:xfrm>
            <a:off x="7060650" y="2282325"/>
            <a:ext cx="476700" cy="1153200"/>
          </a:xfrm>
          <a:prstGeom prst="downArrow">
            <a:avLst>
              <a:gd name="adj1" fmla="val 50000"/>
              <a:gd name="adj2"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8" name="Google Shape;338;p48"/>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342"/>
        <p:cNvGrpSpPr/>
        <p:nvPr/>
      </p:nvGrpSpPr>
      <p:grpSpPr>
        <a:xfrm>
          <a:off x="0" y="0"/>
          <a:ext cx="0" cy="0"/>
          <a:chOff x="0" y="0"/>
          <a:chExt cx="0" cy="0"/>
        </a:xfrm>
      </p:grpSpPr>
      <p:cxnSp>
        <p:nvCxnSpPr>
          <p:cNvPr id="343" name="Google Shape;343;p49"/>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344" name="Google Shape;344;p49"/>
          <p:cNvSpPr txBox="1"/>
          <p:nvPr/>
        </p:nvSpPr>
        <p:spPr>
          <a:xfrm>
            <a:off x="514350" y="437525"/>
            <a:ext cx="7758000" cy="17286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3100">
                <a:solidFill>
                  <a:srgbClr val="FFFFFF"/>
                </a:solidFill>
                <a:latin typeface="Playfair Display"/>
                <a:ea typeface="Playfair Display"/>
                <a:cs typeface="Playfair Display"/>
                <a:sym typeface="Playfair Display"/>
              </a:rPr>
              <a:t>Solicitudes de cartas de recomendación de profesores en Scoir</a:t>
            </a:r>
            <a:endParaRPr sz="3100">
              <a:solidFill>
                <a:srgbClr val="FFFFFF"/>
              </a:solidFill>
              <a:latin typeface="Playfair Display"/>
              <a:ea typeface="Playfair Display"/>
              <a:cs typeface="Playfair Display"/>
              <a:sym typeface="Playfair Display"/>
            </a:endParaRPr>
          </a:p>
          <a:p>
            <a:pPr marL="0" marR="0" lvl="0" indent="0" algn="l" rtl="0">
              <a:lnSpc>
                <a:spcPct val="100000"/>
              </a:lnSpc>
              <a:spcBef>
                <a:spcPts val="1200"/>
              </a:spcBef>
              <a:spcAft>
                <a:spcPts val="0"/>
              </a:spcAft>
              <a:buNone/>
            </a:pPr>
            <a:endParaRPr sz="3100">
              <a:solidFill>
                <a:srgbClr val="FFFFFF"/>
              </a:solidFill>
              <a:latin typeface="Playfair Display"/>
              <a:ea typeface="Playfair Display"/>
              <a:cs typeface="Playfair Display"/>
              <a:sym typeface="Playfair Display"/>
            </a:endParaRPr>
          </a:p>
        </p:txBody>
      </p:sp>
      <p:sp>
        <p:nvSpPr>
          <p:cNvPr id="345" name="Google Shape;345;p49"/>
          <p:cNvSpPr txBox="1"/>
          <p:nvPr/>
        </p:nvSpPr>
        <p:spPr>
          <a:xfrm>
            <a:off x="376050" y="1614550"/>
            <a:ext cx="8401500" cy="2934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2900">
                <a:solidFill>
                  <a:schemeClr val="lt1"/>
                </a:solidFill>
                <a:latin typeface="Montserrat"/>
                <a:ea typeface="Montserrat"/>
                <a:cs typeface="Montserrat"/>
                <a:sym typeface="Montserrat"/>
              </a:rPr>
              <a:t>Revisa las instrucciones:</a:t>
            </a:r>
            <a:endParaRPr sz="2900">
              <a:solidFill>
                <a:schemeClr val="lt1"/>
              </a:solidFill>
              <a:latin typeface="Montserrat"/>
              <a:ea typeface="Montserrat"/>
              <a:cs typeface="Montserrat"/>
              <a:sym typeface="Montserrat"/>
            </a:endParaRPr>
          </a:p>
          <a:p>
            <a:pPr marL="0" lvl="0" indent="0" algn="l" rtl="0">
              <a:spcBef>
                <a:spcPts val="1200"/>
              </a:spcBef>
              <a:spcAft>
                <a:spcPts val="0"/>
              </a:spcAft>
              <a:buNone/>
            </a:pPr>
            <a:r>
              <a:rPr lang="en" sz="2900" u="sng">
                <a:solidFill>
                  <a:schemeClr val="hlink"/>
                </a:solidFill>
                <a:latin typeface="Montserrat"/>
                <a:ea typeface="Montserrat"/>
                <a:cs typeface="Montserrat"/>
                <a:sym typeface="Montserrat"/>
                <a:hlinkClick r:id="rId3"/>
              </a:rPr>
              <a:t>Solicitar carta de recomendación de profesor</a:t>
            </a:r>
            <a:endParaRPr sz="2900">
              <a:solidFill>
                <a:schemeClr val="lt1"/>
              </a:solidFill>
              <a:latin typeface="Montserrat"/>
              <a:ea typeface="Montserrat"/>
              <a:cs typeface="Montserrat"/>
              <a:sym typeface="Montserrat"/>
            </a:endParaRPr>
          </a:p>
          <a:p>
            <a:pPr marL="0" lvl="0" indent="0" algn="l" rtl="0">
              <a:lnSpc>
                <a:spcPct val="115000"/>
              </a:lnSpc>
              <a:spcBef>
                <a:spcPts val="0"/>
              </a:spcBef>
              <a:spcAft>
                <a:spcPts val="0"/>
              </a:spcAft>
              <a:buNone/>
            </a:pPr>
            <a:endParaRPr sz="2100" b="1" i="1" u="sng">
              <a:solidFill>
                <a:schemeClr val="lt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2100" i="1">
              <a:solidFill>
                <a:schemeClr val="lt1"/>
              </a:solidFill>
              <a:latin typeface="Montserrat"/>
              <a:ea typeface="Montserrat"/>
              <a:cs typeface="Montserrat"/>
              <a:sym typeface="Montserrat"/>
            </a:endParaRPr>
          </a:p>
          <a:p>
            <a:pPr marL="0" lvl="0" indent="0" algn="l" rtl="0">
              <a:spcBef>
                <a:spcPts val="0"/>
              </a:spcBef>
              <a:spcAft>
                <a:spcPts val="0"/>
              </a:spcAft>
              <a:buNone/>
            </a:pPr>
            <a:endParaRPr sz="2900">
              <a:solidFill>
                <a:schemeClr val="lt1"/>
              </a:solidFill>
              <a:latin typeface="Montserrat"/>
              <a:ea typeface="Montserrat"/>
              <a:cs typeface="Montserrat"/>
              <a:sym typeface="Montserra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349"/>
        <p:cNvGrpSpPr/>
        <p:nvPr/>
      </p:nvGrpSpPr>
      <p:grpSpPr>
        <a:xfrm>
          <a:off x="0" y="0"/>
          <a:ext cx="0" cy="0"/>
          <a:chOff x="0" y="0"/>
          <a:chExt cx="0" cy="0"/>
        </a:xfrm>
      </p:grpSpPr>
      <p:cxnSp>
        <p:nvCxnSpPr>
          <p:cNvPr id="350" name="Google Shape;350;p50"/>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351" name="Google Shape;351;p50"/>
          <p:cNvSpPr txBox="1"/>
          <p:nvPr/>
        </p:nvSpPr>
        <p:spPr>
          <a:xfrm>
            <a:off x="514350" y="437525"/>
            <a:ext cx="7758000" cy="16224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2800">
                <a:solidFill>
                  <a:srgbClr val="FFFFFF"/>
                </a:solidFill>
                <a:latin typeface="Playfair Display"/>
                <a:ea typeface="Playfair Display"/>
                <a:cs typeface="Playfair Display"/>
                <a:sym typeface="Playfair Display"/>
              </a:rPr>
              <a:t>¡Las cartas de recomendación de los profesores deben ser asignadas en Scoir! </a:t>
            </a:r>
            <a:r>
              <a:rPr lang="en" sz="2800">
                <a:solidFill>
                  <a:srgbClr val="FF0000"/>
                </a:solidFill>
                <a:latin typeface="Playfair Display"/>
                <a:ea typeface="Playfair Display"/>
                <a:cs typeface="Playfair Display"/>
                <a:sym typeface="Playfair Display"/>
              </a:rPr>
              <a:t>¡Paso importante!</a:t>
            </a:r>
            <a:endParaRPr sz="2800">
              <a:solidFill>
                <a:srgbClr val="FF0000"/>
              </a:solidFill>
              <a:latin typeface="Playfair Display"/>
              <a:ea typeface="Playfair Display"/>
              <a:cs typeface="Playfair Display"/>
              <a:sym typeface="Playfair Display"/>
            </a:endParaRPr>
          </a:p>
          <a:p>
            <a:pPr marL="0" marR="0" lvl="0" indent="0" algn="l" rtl="0">
              <a:lnSpc>
                <a:spcPct val="100000"/>
              </a:lnSpc>
              <a:spcBef>
                <a:spcPts val="1200"/>
              </a:spcBef>
              <a:spcAft>
                <a:spcPts val="0"/>
              </a:spcAft>
              <a:buNone/>
            </a:pPr>
            <a:endParaRPr sz="3100">
              <a:solidFill>
                <a:srgbClr val="FFFFFF"/>
              </a:solidFill>
              <a:latin typeface="Playfair Display"/>
              <a:ea typeface="Playfair Display"/>
              <a:cs typeface="Playfair Display"/>
              <a:sym typeface="Playfair Display"/>
            </a:endParaRPr>
          </a:p>
        </p:txBody>
      </p:sp>
      <p:sp>
        <p:nvSpPr>
          <p:cNvPr id="352" name="Google Shape;352;p50"/>
          <p:cNvSpPr txBox="1"/>
          <p:nvPr/>
        </p:nvSpPr>
        <p:spPr>
          <a:xfrm>
            <a:off x="371250" y="1468025"/>
            <a:ext cx="8401500" cy="1323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500">
                <a:solidFill>
                  <a:schemeClr val="lt1"/>
                </a:solidFill>
                <a:latin typeface="Montserrat"/>
                <a:ea typeface="Montserrat"/>
                <a:cs typeface="Montserrat"/>
                <a:sym typeface="Montserrat"/>
              </a:rPr>
              <a:t>Una vez que la carta de recomendación de un profesor esté completada, los estudiantes deberán asignar a qué universidad(es) se enviará esa carta.</a:t>
            </a:r>
            <a:endParaRPr sz="1500">
              <a:solidFill>
                <a:schemeClr val="lt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500">
                <a:solidFill>
                  <a:schemeClr val="lt1"/>
                </a:solidFill>
                <a:latin typeface="Montserrat"/>
                <a:ea typeface="Montserrat"/>
                <a:cs typeface="Montserrat"/>
                <a:sym typeface="Montserrat"/>
              </a:rPr>
              <a:t>Nota: La carta de recomendación debe crearse primero antes de poder asignarla.</a:t>
            </a:r>
            <a:endParaRPr sz="1500">
              <a:solidFill>
                <a:schemeClr val="lt1"/>
              </a:solidFill>
              <a:latin typeface="Montserrat"/>
              <a:ea typeface="Montserrat"/>
              <a:cs typeface="Montserrat"/>
              <a:sym typeface="Montserrat"/>
            </a:endParaRPr>
          </a:p>
          <a:p>
            <a:pPr marL="0" lvl="0" indent="0" algn="l" rtl="0">
              <a:spcBef>
                <a:spcPts val="0"/>
              </a:spcBef>
              <a:spcAft>
                <a:spcPts val="0"/>
              </a:spcAft>
              <a:buNone/>
            </a:pPr>
            <a:endParaRPr sz="2900">
              <a:solidFill>
                <a:schemeClr val="lt1"/>
              </a:solidFill>
              <a:latin typeface="Montserrat"/>
              <a:ea typeface="Montserrat"/>
              <a:cs typeface="Montserrat"/>
              <a:sym typeface="Montserrat"/>
            </a:endParaRPr>
          </a:p>
        </p:txBody>
      </p:sp>
      <p:pic>
        <p:nvPicPr>
          <p:cNvPr id="353" name="Google Shape;353;p50"/>
          <p:cNvPicPr preferRelativeResize="0"/>
          <p:nvPr/>
        </p:nvPicPr>
        <p:blipFill rotWithShape="1">
          <a:blip r:embed="rId3">
            <a:alphaModFix/>
          </a:blip>
          <a:srcRect r="15225"/>
          <a:stretch/>
        </p:blipFill>
        <p:spPr>
          <a:xfrm>
            <a:off x="420350" y="2495550"/>
            <a:ext cx="4029850" cy="2583692"/>
          </a:xfrm>
          <a:prstGeom prst="rect">
            <a:avLst/>
          </a:prstGeom>
          <a:noFill/>
          <a:ln w="12700" cap="flat" cmpd="sng">
            <a:solidFill>
              <a:srgbClr val="000000"/>
            </a:solidFill>
            <a:prstDash val="solid"/>
            <a:miter lim="8000"/>
            <a:headEnd type="none" w="sm" len="sm"/>
            <a:tailEnd type="none" w="sm" len="sm"/>
          </a:ln>
        </p:spPr>
      </p:pic>
      <p:pic>
        <p:nvPicPr>
          <p:cNvPr id="354" name="Google Shape;354;p50"/>
          <p:cNvPicPr preferRelativeResize="0"/>
          <p:nvPr/>
        </p:nvPicPr>
        <p:blipFill rotWithShape="1">
          <a:blip r:embed="rId4">
            <a:alphaModFix/>
          </a:blip>
          <a:srcRect r="14581"/>
          <a:stretch/>
        </p:blipFill>
        <p:spPr>
          <a:xfrm>
            <a:off x="4572000" y="2495545"/>
            <a:ext cx="4029850" cy="2607030"/>
          </a:xfrm>
          <a:prstGeom prst="rect">
            <a:avLst/>
          </a:prstGeom>
          <a:noFill/>
          <a:ln w="12700" cap="flat" cmpd="sng">
            <a:solidFill>
              <a:srgbClr val="000000"/>
            </a:solidFill>
            <a:prstDash val="solid"/>
            <a:miter lim="8000"/>
            <a:headEnd type="none" w="sm" len="sm"/>
            <a:tailEnd type="none" w="sm" len="sm"/>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358"/>
        <p:cNvGrpSpPr/>
        <p:nvPr/>
      </p:nvGrpSpPr>
      <p:grpSpPr>
        <a:xfrm>
          <a:off x="0" y="0"/>
          <a:ext cx="0" cy="0"/>
          <a:chOff x="0" y="0"/>
          <a:chExt cx="0" cy="0"/>
        </a:xfrm>
      </p:grpSpPr>
      <p:sp>
        <p:nvSpPr>
          <p:cNvPr id="359" name="Google Shape;359;p51"/>
          <p:cNvSpPr txBox="1">
            <a:spLocks noGrp="1"/>
          </p:cNvSpPr>
          <p:nvPr>
            <p:ph type="title"/>
          </p:nvPr>
        </p:nvSpPr>
        <p:spPr>
          <a:xfrm>
            <a:off x="423275" y="19244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chemeClr val="lt1"/>
                </a:solidFill>
                <a:latin typeface="Playfair Display"/>
                <a:ea typeface="Playfair Display"/>
                <a:cs typeface="Playfair Display"/>
                <a:sym typeface="Playfair Display"/>
              </a:rPr>
              <a:t>Financial Aid</a:t>
            </a:r>
            <a:endParaRPr>
              <a:solidFill>
                <a:schemeClr val="lt1"/>
              </a:solidFill>
              <a:latin typeface="Playfair Display"/>
              <a:ea typeface="Playfair Display"/>
              <a:cs typeface="Playfair Display"/>
              <a:sym typeface="Playfair Display"/>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363"/>
        <p:cNvGrpSpPr/>
        <p:nvPr/>
      </p:nvGrpSpPr>
      <p:grpSpPr>
        <a:xfrm>
          <a:off x="0" y="0"/>
          <a:ext cx="0" cy="0"/>
          <a:chOff x="0" y="0"/>
          <a:chExt cx="0" cy="0"/>
        </a:xfrm>
      </p:grpSpPr>
      <p:cxnSp>
        <p:nvCxnSpPr>
          <p:cNvPr id="364" name="Google Shape;364;p52"/>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365" name="Google Shape;365;p52"/>
          <p:cNvSpPr txBox="1"/>
          <p:nvPr/>
        </p:nvSpPr>
        <p:spPr>
          <a:xfrm>
            <a:off x="514350" y="437525"/>
            <a:ext cx="77580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2200" u="sng">
                <a:solidFill>
                  <a:schemeClr val="accent5"/>
                </a:solidFill>
                <a:latin typeface="Montserrat Medium"/>
                <a:ea typeface="Montserrat Medium"/>
                <a:cs typeface="Montserrat Medium"/>
                <a:sym typeface="Montserrat Medium"/>
                <a:hlinkClick r:id="rId3">
                  <a:extLst>
                    <a:ext uri="{A12FA001-AC4F-418D-AE19-62706E023703}">
                      <ahyp:hlinkClr xmlns:ahyp="http://schemas.microsoft.com/office/drawing/2018/hyperlinkcolor" val="tx"/>
                    </a:ext>
                  </a:extLst>
                </a:hlinkClick>
              </a:rPr>
              <a:t>FAFSA</a:t>
            </a:r>
            <a:endParaRPr sz="3100">
              <a:solidFill>
                <a:srgbClr val="FFFFFF"/>
              </a:solidFill>
              <a:latin typeface="Playfair Display"/>
              <a:ea typeface="Playfair Display"/>
              <a:cs typeface="Playfair Display"/>
              <a:sym typeface="Playfair Display"/>
            </a:endParaRPr>
          </a:p>
        </p:txBody>
      </p:sp>
      <p:sp>
        <p:nvSpPr>
          <p:cNvPr id="366" name="Google Shape;366;p52"/>
          <p:cNvSpPr txBox="1"/>
          <p:nvPr/>
        </p:nvSpPr>
        <p:spPr>
          <a:xfrm>
            <a:off x="790600" y="862900"/>
            <a:ext cx="7815000" cy="3285300"/>
          </a:xfrm>
          <a:prstGeom prst="rect">
            <a:avLst/>
          </a:prstGeom>
          <a:noFill/>
          <a:ln>
            <a:noFill/>
          </a:ln>
        </p:spPr>
        <p:txBody>
          <a:bodyPr spcFirstLastPara="1" wrap="square" lIns="91425" tIns="91425" rIns="91425" bIns="91425" anchor="t" anchorCtr="0">
            <a:noAutofit/>
          </a:bodyPr>
          <a:lstStyle/>
          <a:p>
            <a:pPr marL="457200" lvl="0" indent="-317500" algn="l" rtl="0">
              <a:spcBef>
                <a:spcPts val="280"/>
              </a:spcBef>
              <a:spcAft>
                <a:spcPts val="0"/>
              </a:spcAft>
              <a:buClr>
                <a:schemeClr val="lt1"/>
              </a:buClr>
              <a:buSzPts val="1400"/>
              <a:buFont typeface="Montserrat Medium"/>
              <a:buChar char="●"/>
            </a:pPr>
            <a:r>
              <a:rPr lang="en">
                <a:solidFill>
                  <a:schemeClr val="lt1"/>
                </a:solidFill>
                <a:latin typeface="Montserrat Medium"/>
                <a:ea typeface="Montserrat Medium"/>
                <a:cs typeface="Montserrat Medium"/>
                <a:sym typeface="Montserrat Medium"/>
              </a:rPr>
              <a:t>GRATIS para completar en studentaid.gov</a:t>
            </a:r>
            <a:endParaRPr>
              <a:solidFill>
                <a:schemeClr val="lt1"/>
              </a:solidFill>
              <a:latin typeface="Montserrat Medium"/>
              <a:ea typeface="Montserrat Medium"/>
              <a:cs typeface="Montserrat Medium"/>
              <a:sym typeface="Montserrat Medium"/>
            </a:endParaRPr>
          </a:p>
          <a:p>
            <a:pPr marL="457200" lvl="0" indent="-317500" algn="l" rtl="0">
              <a:spcBef>
                <a:spcPts val="0"/>
              </a:spcBef>
              <a:spcAft>
                <a:spcPts val="0"/>
              </a:spcAft>
              <a:buClr>
                <a:schemeClr val="lt1"/>
              </a:buClr>
              <a:buSzPts val="1400"/>
              <a:buFont typeface="Montserrat Medium"/>
              <a:buChar char="●"/>
            </a:pPr>
            <a:r>
              <a:rPr lang="en">
                <a:solidFill>
                  <a:schemeClr val="lt1"/>
                </a:solidFill>
                <a:latin typeface="Montserrat Medium"/>
                <a:ea typeface="Montserrat Medium"/>
                <a:cs typeface="Montserrat Medium"/>
                <a:sym typeface="Montserrat Medium"/>
              </a:rPr>
              <a:t>Se abre el 1 de octubre de este año; envíala lo antes posible después de que esté disponible</a:t>
            </a:r>
            <a:endParaRPr>
              <a:solidFill>
                <a:schemeClr val="lt1"/>
              </a:solidFill>
              <a:latin typeface="Montserrat Medium"/>
              <a:ea typeface="Montserrat Medium"/>
              <a:cs typeface="Montserrat Medium"/>
              <a:sym typeface="Montserrat Medium"/>
            </a:endParaRPr>
          </a:p>
          <a:p>
            <a:pPr marL="457200" lvl="0" indent="-317500" algn="l" rtl="0">
              <a:spcBef>
                <a:spcPts val="0"/>
              </a:spcBef>
              <a:spcAft>
                <a:spcPts val="0"/>
              </a:spcAft>
              <a:buClr>
                <a:schemeClr val="lt1"/>
              </a:buClr>
              <a:buSzPts val="1400"/>
              <a:buFont typeface="Montserrat Medium"/>
              <a:buChar char="●"/>
            </a:pPr>
            <a:r>
              <a:rPr lang="en">
                <a:solidFill>
                  <a:schemeClr val="lt1"/>
                </a:solidFill>
                <a:latin typeface="Montserrat Medium"/>
                <a:ea typeface="Montserrat Medium"/>
                <a:cs typeface="Montserrat Medium"/>
                <a:sym typeface="Montserrat Medium"/>
              </a:rPr>
              <a:t>Todas las universidades requieren la FAFSA para que los estudiantes sean elegibles para subvenciones, préstamos, (algunas) becas y programas de trabajo-estudio</a:t>
            </a:r>
            <a:endParaRPr>
              <a:solidFill>
                <a:schemeClr val="lt1"/>
              </a:solidFill>
              <a:latin typeface="Montserrat Medium"/>
              <a:ea typeface="Montserrat Medium"/>
              <a:cs typeface="Montserrat Medium"/>
              <a:sym typeface="Montserrat Medium"/>
            </a:endParaRPr>
          </a:p>
          <a:p>
            <a:pPr marL="0" lvl="0" indent="0" algn="l" rtl="0">
              <a:spcBef>
                <a:spcPts val="280"/>
              </a:spcBef>
              <a:spcAft>
                <a:spcPts val="0"/>
              </a:spcAft>
              <a:buNone/>
            </a:pPr>
            <a:endParaRPr sz="100">
              <a:solidFill>
                <a:schemeClr val="lt1"/>
              </a:solidFill>
              <a:latin typeface="Montserrat Medium"/>
              <a:ea typeface="Montserrat Medium"/>
              <a:cs typeface="Montserrat Medium"/>
              <a:sym typeface="Montserrat Medium"/>
            </a:endParaRPr>
          </a:p>
          <a:p>
            <a:pPr marL="457200" lvl="0" indent="0" algn="l" rtl="0">
              <a:spcBef>
                <a:spcPts val="280"/>
              </a:spcBef>
              <a:spcAft>
                <a:spcPts val="0"/>
              </a:spcAft>
              <a:buNone/>
            </a:pPr>
            <a:endParaRPr sz="1800">
              <a:solidFill>
                <a:schemeClr val="lt1"/>
              </a:solidFill>
              <a:latin typeface="Montserrat Medium"/>
              <a:ea typeface="Montserrat Medium"/>
              <a:cs typeface="Montserrat Medium"/>
              <a:sym typeface="Montserrat Medium"/>
            </a:endParaRPr>
          </a:p>
          <a:p>
            <a:pPr marL="457200" lvl="0" indent="0" algn="l" rtl="0">
              <a:spcBef>
                <a:spcPts val="280"/>
              </a:spcBef>
              <a:spcAft>
                <a:spcPts val="0"/>
              </a:spcAft>
              <a:buNone/>
            </a:pPr>
            <a:endParaRPr sz="2200">
              <a:solidFill>
                <a:schemeClr val="lt1"/>
              </a:solidFill>
              <a:latin typeface="Montserrat Medium"/>
              <a:ea typeface="Montserrat Medium"/>
              <a:cs typeface="Montserrat Medium"/>
              <a:sym typeface="Montserrat Medium"/>
            </a:endParaRPr>
          </a:p>
          <a:p>
            <a:pPr marL="457200" lvl="0" indent="0" algn="l" rtl="0">
              <a:spcBef>
                <a:spcPts val="280"/>
              </a:spcBef>
              <a:spcAft>
                <a:spcPts val="0"/>
              </a:spcAft>
              <a:buNone/>
            </a:pPr>
            <a:endParaRPr sz="2200">
              <a:solidFill>
                <a:schemeClr val="lt1"/>
              </a:solidFill>
              <a:latin typeface="Montserrat Medium"/>
              <a:ea typeface="Montserrat Medium"/>
              <a:cs typeface="Montserrat Medium"/>
              <a:sym typeface="Montserrat Medium"/>
            </a:endParaRPr>
          </a:p>
          <a:p>
            <a:pPr marL="457200" lvl="0" indent="0" algn="l" rtl="0">
              <a:spcBef>
                <a:spcPts val="280"/>
              </a:spcBef>
              <a:spcAft>
                <a:spcPts val="0"/>
              </a:spcAft>
              <a:buNone/>
            </a:pPr>
            <a:endParaRPr sz="2200">
              <a:solidFill>
                <a:schemeClr val="lt1"/>
              </a:solidFill>
              <a:latin typeface="Montserrat Medium"/>
              <a:ea typeface="Montserrat Medium"/>
              <a:cs typeface="Montserrat Medium"/>
              <a:sym typeface="Montserrat Medium"/>
            </a:endParaRPr>
          </a:p>
          <a:p>
            <a:pPr marL="457200" lvl="0" indent="0" algn="l" rtl="0">
              <a:spcBef>
                <a:spcPts val="280"/>
              </a:spcBef>
              <a:spcAft>
                <a:spcPts val="0"/>
              </a:spcAft>
              <a:buNone/>
            </a:pPr>
            <a:endParaRPr sz="2200">
              <a:solidFill>
                <a:schemeClr val="lt1"/>
              </a:solidFill>
              <a:latin typeface="Montserrat Medium"/>
              <a:ea typeface="Montserrat Medium"/>
              <a:cs typeface="Montserrat Medium"/>
              <a:sym typeface="Montserrat Medium"/>
            </a:endParaRPr>
          </a:p>
          <a:p>
            <a:pPr marL="0" lvl="0" indent="0" algn="l" rtl="0">
              <a:spcBef>
                <a:spcPts val="280"/>
              </a:spcBef>
              <a:spcAft>
                <a:spcPts val="0"/>
              </a:spcAft>
              <a:buNone/>
            </a:pPr>
            <a:endParaRPr sz="1300" i="1">
              <a:solidFill>
                <a:schemeClr val="lt1"/>
              </a:solidFill>
              <a:latin typeface="Montserrat Medium"/>
              <a:ea typeface="Montserrat Medium"/>
              <a:cs typeface="Montserrat Medium"/>
              <a:sym typeface="Montserrat Medium"/>
            </a:endParaRPr>
          </a:p>
          <a:p>
            <a:pPr marL="0" lvl="0" indent="0" algn="l" rtl="0">
              <a:lnSpc>
                <a:spcPct val="115000"/>
              </a:lnSpc>
              <a:spcBef>
                <a:spcPts val="1200"/>
              </a:spcBef>
              <a:spcAft>
                <a:spcPts val="0"/>
              </a:spcAft>
              <a:buClr>
                <a:schemeClr val="dk1"/>
              </a:buClr>
              <a:buSzPts val="1100"/>
              <a:buFont typeface="Arial"/>
              <a:buNone/>
            </a:pPr>
            <a:r>
              <a:rPr lang="en" sz="1500" i="1">
                <a:solidFill>
                  <a:schemeClr val="lt1"/>
                </a:solidFill>
                <a:latin typeface="Montserrat Medium"/>
                <a:ea typeface="Montserrat Medium"/>
                <a:cs typeface="Montserrat Medium"/>
                <a:sym typeface="Montserrat Medium"/>
              </a:rPr>
              <a:t>Siempre consulta los sitios web de ayuda financiera de las universidades para conocer los formularios que requieren y sus fechas límite de ayuda financiera.</a:t>
            </a:r>
            <a:endParaRPr sz="1500" i="1">
              <a:solidFill>
                <a:schemeClr val="lt1"/>
              </a:solidFill>
              <a:latin typeface="Montserrat Medium"/>
              <a:ea typeface="Montserrat Medium"/>
              <a:cs typeface="Montserrat Medium"/>
              <a:sym typeface="Montserrat Medium"/>
            </a:endParaRPr>
          </a:p>
          <a:p>
            <a:pPr marL="0" lvl="0" indent="0" algn="l" rtl="0">
              <a:spcBef>
                <a:spcPts val="1200"/>
              </a:spcBef>
              <a:spcAft>
                <a:spcPts val="0"/>
              </a:spcAft>
              <a:buNone/>
            </a:pPr>
            <a:endParaRPr sz="1800" i="1">
              <a:solidFill>
                <a:schemeClr val="lt1"/>
              </a:solidFill>
              <a:latin typeface="Montserrat Medium"/>
              <a:ea typeface="Montserrat Medium"/>
              <a:cs typeface="Montserrat Medium"/>
              <a:sym typeface="Montserrat Medium"/>
            </a:endParaRPr>
          </a:p>
          <a:p>
            <a:pPr marL="0" lvl="0" indent="0" algn="l" rtl="0">
              <a:spcBef>
                <a:spcPts val="280"/>
              </a:spcBef>
              <a:spcAft>
                <a:spcPts val="0"/>
              </a:spcAft>
              <a:buNone/>
            </a:pPr>
            <a:endParaRPr sz="1800">
              <a:solidFill>
                <a:schemeClr val="lt1"/>
              </a:solidFill>
              <a:latin typeface="Montserrat Medium"/>
              <a:ea typeface="Montserrat Medium"/>
              <a:cs typeface="Montserrat Medium"/>
              <a:sym typeface="Montserrat Medium"/>
            </a:endParaRPr>
          </a:p>
          <a:p>
            <a:pPr marL="0" lvl="0" indent="0" algn="l" rtl="0">
              <a:spcBef>
                <a:spcPts val="280"/>
              </a:spcBef>
              <a:spcAft>
                <a:spcPts val="0"/>
              </a:spcAft>
              <a:buClr>
                <a:schemeClr val="dk1"/>
              </a:buClr>
              <a:buSzPts val="1100"/>
              <a:buFont typeface="Arial"/>
              <a:buNone/>
            </a:pPr>
            <a:endParaRPr sz="1800">
              <a:solidFill>
                <a:schemeClr val="lt1"/>
              </a:solidFill>
              <a:latin typeface="Montserrat Medium"/>
              <a:ea typeface="Montserrat Medium"/>
              <a:cs typeface="Montserrat Medium"/>
              <a:sym typeface="Montserrat Medium"/>
            </a:endParaRPr>
          </a:p>
          <a:p>
            <a:pPr marL="0" lvl="0" indent="0" algn="l" rtl="0">
              <a:spcBef>
                <a:spcPts val="280"/>
              </a:spcBef>
              <a:spcAft>
                <a:spcPts val="0"/>
              </a:spcAft>
              <a:buNone/>
            </a:pPr>
            <a:endParaRPr sz="1800">
              <a:solidFill>
                <a:schemeClr val="lt1"/>
              </a:solidFill>
              <a:latin typeface="Montserrat Medium"/>
              <a:ea typeface="Montserrat Medium"/>
              <a:cs typeface="Montserrat Medium"/>
              <a:sym typeface="Montserrat Medium"/>
            </a:endParaRPr>
          </a:p>
          <a:p>
            <a:pPr marL="457200" lvl="0" indent="0" algn="l" rtl="0">
              <a:spcBef>
                <a:spcPts val="0"/>
              </a:spcBef>
              <a:spcAft>
                <a:spcPts val="0"/>
              </a:spcAft>
              <a:buNone/>
            </a:pPr>
            <a:endParaRPr sz="1800">
              <a:solidFill>
                <a:schemeClr val="lt1"/>
              </a:solidFill>
              <a:latin typeface="Montserrat Medium"/>
              <a:ea typeface="Montserrat Medium"/>
              <a:cs typeface="Montserrat Medium"/>
              <a:sym typeface="Montserrat Medium"/>
            </a:endParaRPr>
          </a:p>
          <a:p>
            <a:pPr marL="457200" lvl="0" indent="0" algn="l" rtl="0">
              <a:spcBef>
                <a:spcPts val="720"/>
              </a:spcBef>
              <a:spcAft>
                <a:spcPts val="0"/>
              </a:spcAft>
              <a:buNone/>
            </a:pPr>
            <a:endParaRPr sz="1800">
              <a:solidFill>
                <a:schemeClr val="lt1"/>
              </a:solidFill>
              <a:latin typeface="Montserrat Medium"/>
              <a:ea typeface="Montserrat Medium"/>
              <a:cs typeface="Montserrat Medium"/>
              <a:sym typeface="Montserrat Medium"/>
            </a:endParaRPr>
          </a:p>
          <a:p>
            <a:pPr marL="0" lvl="0" indent="0" algn="l" rtl="0">
              <a:lnSpc>
                <a:spcPct val="395454"/>
              </a:lnSpc>
              <a:spcBef>
                <a:spcPts val="1200"/>
              </a:spcBef>
              <a:spcAft>
                <a:spcPts val="0"/>
              </a:spcAft>
              <a:buNone/>
            </a:pPr>
            <a:endParaRPr sz="1800">
              <a:solidFill>
                <a:schemeClr val="lt1"/>
              </a:solidFill>
              <a:latin typeface="Montserrat Medium"/>
              <a:ea typeface="Montserrat Medium"/>
              <a:cs typeface="Montserrat Medium"/>
              <a:sym typeface="Montserrat Medium"/>
            </a:endParaRPr>
          </a:p>
          <a:p>
            <a:pPr marL="0" lvl="0" indent="0" algn="l" rtl="0">
              <a:lnSpc>
                <a:spcPct val="395454"/>
              </a:lnSpc>
              <a:spcBef>
                <a:spcPts val="1200"/>
              </a:spcBef>
              <a:spcAft>
                <a:spcPts val="0"/>
              </a:spcAft>
              <a:buNone/>
            </a:pPr>
            <a:endParaRPr sz="2000">
              <a:solidFill>
                <a:schemeClr val="lt1"/>
              </a:solidFill>
              <a:latin typeface="Montserrat Medium"/>
              <a:ea typeface="Montserrat Medium"/>
              <a:cs typeface="Montserrat Medium"/>
              <a:sym typeface="Montserrat Medium"/>
            </a:endParaRPr>
          </a:p>
          <a:p>
            <a:pPr marL="0" lvl="0" indent="0" algn="l" rtl="0">
              <a:spcBef>
                <a:spcPts val="1200"/>
              </a:spcBef>
              <a:spcAft>
                <a:spcPts val="0"/>
              </a:spcAft>
              <a:buNone/>
            </a:pPr>
            <a:endParaRPr sz="20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20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20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2000">
              <a:solidFill>
                <a:schemeClr val="lt1"/>
              </a:solidFill>
              <a:latin typeface="Montserrat Medium"/>
              <a:ea typeface="Montserrat Medium"/>
              <a:cs typeface="Montserrat Medium"/>
              <a:sym typeface="Montserrat Medium"/>
            </a:endParaRPr>
          </a:p>
        </p:txBody>
      </p:sp>
      <p:pic>
        <p:nvPicPr>
          <p:cNvPr id="367" name="Google Shape;367;p52" descr="The FAFSA® form, or Free Application for Federal Student Aid, is a form used to apply for financial aid. Completing the FAFSA form is the only way to access the largest source of financial aid—federal student aid—to help you pay for your education. &#10;&#10;Students who submit the FAFSA form may become eligible to receive scholarships, grants, work-study funds, and student loans. Schools use the information provided on the FAFSA form to calculate aid packages and then put together an aid offer. It’s important to submit a FAFSA form every year you plan to attend college or career/trade school to remain eligible and receive aid. &#10;&#10;Pro tip: We strongly recommend that students start and complete their section of the FAFSA form first to save time and prevent errors. For more tips on completing the form head to https://StudentAid.gov/apply-for-aid/fafsa/pro-tips&#10;&#10;Learn more about the FAFSA process at https://StudentAid.gov/apply-for-aid/fafsa/filling-out   &#10;Start your FAFSA form at https://fafsa.gov.     &#10;Watch the full FAFSA FAQ playlist at https://www.youtube.com/playlist?list=PLtr3wy4M_CJ2Hrd0UwCAWJOgOPu8l_ZLf" title="What Is FAFSA®?">
            <a:hlinkClick r:id="rId4"/>
          </p:cNvPr>
          <p:cNvPicPr preferRelativeResize="0"/>
          <p:nvPr/>
        </p:nvPicPr>
        <p:blipFill>
          <a:blip r:embed="rId5">
            <a:alphaModFix/>
          </a:blip>
          <a:stretch>
            <a:fillRect/>
          </a:stretch>
        </p:blipFill>
        <p:spPr>
          <a:xfrm>
            <a:off x="2589300" y="2245700"/>
            <a:ext cx="3701450" cy="2082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7"/>
                                        </p:tgtEl>
                                        <p:attrNameLst>
                                          <p:attrName>style.visibility</p:attrName>
                                        </p:attrNameLst>
                                      </p:cBhvr>
                                      <p:to>
                                        <p:strVal val="visible"/>
                                      </p:to>
                                    </p:set>
                                    <p:animEffect transition="in" filter="fade">
                                      <p:cBhvr>
                                        <p:cTn id="7" dur="1000"/>
                                        <p:tgtEl>
                                          <p:spTgt spid="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84"/>
        <p:cNvGrpSpPr/>
        <p:nvPr/>
      </p:nvGrpSpPr>
      <p:grpSpPr>
        <a:xfrm>
          <a:off x="0" y="0"/>
          <a:ext cx="0" cy="0"/>
          <a:chOff x="0" y="0"/>
          <a:chExt cx="0" cy="0"/>
        </a:xfrm>
      </p:grpSpPr>
      <p:sp>
        <p:nvSpPr>
          <p:cNvPr id="85" name="Google Shape;85;p17"/>
          <p:cNvSpPr txBox="1"/>
          <p:nvPr/>
        </p:nvSpPr>
        <p:spPr>
          <a:xfrm>
            <a:off x="514350" y="562125"/>
            <a:ext cx="8208600" cy="11268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2800">
                <a:solidFill>
                  <a:schemeClr val="lt1"/>
                </a:solidFill>
                <a:latin typeface="Playfair Display"/>
                <a:ea typeface="Playfair Display"/>
                <a:cs typeface="Playfair Display"/>
                <a:sym typeface="Playfair Display"/>
              </a:rPr>
              <a:t>Estudiantes: ¡únanse y sigan el Google Classroom!</a:t>
            </a:r>
            <a:endParaRPr sz="2800">
              <a:solidFill>
                <a:schemeClr val="lt1"/>
              </a:solidFill>
              <a:latin typeface="Playfair Display"/>
              <a:ea typeface="Playfair Display"/>
              <a:cs typeface="Playfair Display"/>
              <a:sym typeface="Playfair Display"/>
            </a:endParaRPr>
          </a:p>
          <a:p>
            <a:pPr marL="0" marR="0" lvl="0" indent="0" algn="l" rtl="0">
              <a:lnSpc>
                <a:spcPct val="100000"/>
              </a:lnSpc>
              <a:spcBef>
                <a:spcPts val="1200"/>
              </a:spcBef>
              <a:spcAft>
                <a:spcPts val="0"/>
              </a:spcAft>
              <a:buNone/>
            </a:pPr>
            <a:endParaRPr sz="3100">
              <a:solidFill>
                <a:schemeClr val="lt1"/>
              </a:solidFill>
              <a:latin typeface="Playfair Display"/>
              <a:ea typeface="Playfair Display"/>
              <a:cs typeface="Playfair Display"/>
              <a:sym typeface="Playfair Display"/>
            </a:endParaRPr>
          </a:p>
        </p:txBody>
      </p:sp>
      <p:sp>
        <p:nvSpPr>
          <p:cNvPr id="86" name="Google Shape;86;p17"/>
          <p:cNvSpPr txBox="1"/>
          <p:nvPr/>
        </p:nvSpPr>
        <p:spPr>
          <a:xfrm>
            <a:off x="5529375" y="1153200"/>
            <a:ext cx="3397500" cy="386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1200">
                <a:solidFill>
                  <a:schemeClr val="lt1"/>
                </a:solidFill>
                <a:latin typeface="Montserrat Medium"/>
                <a:ea typeface="Montserrat Medium"/>
                <a:cs typeface="Montserrat Medium"/>
                <a:sym typeface="Montserrat Medium"/>
              </a:rPr>
              <a:t>¡Únanse a los Google Classrooms de Universidad y Carreras para recibir información importante!</a:t>
            </a:r>
            <a:endParaRPr sz="1200">
              <a:solidFill>
                <a:schemeClr val="lt1"/>
              </a:solidFill>
              <a:latin typeface="Montserrat Medium"/>
              <a:ea typeface="Montserrat Medium"/>
              <a:cs typeface="Montserrat Medium"/>
              <a:sym typeface="Montserrat Medium"/>
            </a:endParaRPr>
          </a:p>
          <a:p>
            <a:pPr marL="457200" lvl="0" indent="-266700" algn="l" rtl="0">
              <a:lnSpc>
                <a:spcPct val="115000"/>
              </a:lnSpc>
              <a:spcBef>
                <a:spcPts val="1200"/>
              </a:spcBef>
              <a:spcAft>
                <a:spcPts val="0"/>
              </a:spcAft>
              <a:buClr>
                <a:schemeClr val="dk1"/>
              </a:buClr>
              <a:buSzPts val="600"/>
              <a:buChar char="●"/>
            </a:pPr>
            <a:r>
              <a:rPr lang="en" sz="1200">
                <a:solidFill>
                  <a:schemeClr val="lt1"/>
                </a:solidFill>
                <a:latin typeface="Montserrat Medium"/>
                <a:ea typeface="Montserrat Medium"/>
                <a:cs typeface="Montserrat Medium"/>
                <a:sym typeface="Montserrat Medium"/>
              </a:rPr>
              <a:t>Anuncios de becas</a:t>
            </a:r>
            <a:br>
              <a:rPr lang="en" sz="1200">
                <a:solidFill>
                  <a:schemeClr val="lt1"/>
                </a:solidFill>
                <a:latin typeface="Montserrat Medium"/>
                <a:ea typeface="Montserrat Medium"/>
                <a:cs typeface="Montserrat Medium"/>
                <a:sym typeface="Montserrat Medium"/>
              </a:rPr>
            </a:br>
            <a:endParaRPr sz="1200">
              <a:solidFill>
                <a:schemeClr val="lt1"/>
              </a:solidFill>
              <a:latin typeface="Montserrat Medium"/>
              <a:ea typeface="Montserrat Medium"/>
              <a:cs typeface="Montserrat Medium"/>
              <a:sym typeface="Montserrat Medium"/>
            </a:endParaRPr>
          </a:p>
          <a:p>
            <a:pPr marL="457200" lvl="0" indent="-266700" algn="l" rtl="0">
              <a:lnSpc>
                <a:spcPct val="115000"/>
              </a:lnSpc>
              <a:spcBef>
                <a:spcPts val="0"/>
              </a:spcBef>
              <a:spcAft>
                <a:spcPts val="0"/>
              </a:spcAft>
              <a:buClr>
                <a:schemeClr val="dk1"/>
              </a:buClr>
              <a:buSzPts val="600"/>
              <a:buChar char="●"/>
            </a:pPr>
            <a:r>
              <a:rPr lang="en" sz="1200">
                <a:solidFill>
                  <a:schemeClr val="lt1"/>
                </a:solidFill>
                <a:latin typeface="Montserrat Medium"/>
                <a:ea typeface="Montserrat Medium"/>
                <a:cs typeface="Montserrat Medium"/>
                <a:sym typeface="Montserrat Medium"/>
              </a:rPr>
              <a:t>Sesiones informativas sobre universidad y carreras</a:t>
            </a:r>
            <a:br>
              <a:rPr lang="en" sz="1200">
                <a:solidFill>
                  <a:schemeClr val="lt1"/>
                </a:solidFill>
                <a:latin typeface="Montserrat Medium"/>
                <a:ea typeface="Montserrat Medium"/>
                <a:cs typeface="Montserrat Medium"/>
                <a:sym typeface="Montserrat Medium"/>
              </a:rPr>
            </a:br>
            <a:endParaRPr sz="1200">
              <a:solidFill>
                <a:schemeClr val="lt1"/>
              </a:solidFill>
              <a:latin typeface="Montserrat Medium"/>
              <a:ea typeface="Montserrat Medium"/>
              <a:cs typeface="Montserrat Medium"/>
              <a:sym typeface="Montserrat Medium"/>
            </a:endParaRPr>
          </a:p>
          <a:p>
            <a:pPr marL="457200" lvl="0" indent="-266700" algn="l" rtl="0">
              <a:lnSpc>
                <a:spcPct val="115000"/>
              </a:lnSpc>
              <a:spcBef>
                <a:spcPts val="0"/>
              </a:spcBef>
              <a:spcAft>
                <a:spcPts val="0"/>
              </a:spcAft>
              <a:buClr>
                <a:schemeClr val="dk1"/>
              </a:buClr>
              <a:buSzPts val="600"/>
              <a:buChar char="●"/>
            </a:pPr>
            <a:r>
              <a:rPr lang="en" sz="1200">
                <a:solidFill>
                  <a:schemeClr val="lt1"/>
                </a:solidFill>
                <a:latin typeface="Montserrat Medium"/>
                <a:ea typeface="Montserrat Medium"/>
                <a:cs typeface="Montserrat Medium"/>
                <a:sym typeface="Montserrat Medium"/>
              </a:rPr>
              <a:t>Guía de planificación para la vida después de la secundaria (¡un recurso para toda la planificación!)</a:t>
            </a:r>
            <a:br>
              <a:rPr lang="en" sz="1200">
                <a:solidFill>
                  <a:schemeClr val="lt1"/>
                </a:solidFill>
                <a:latin typeface="Montserrat Medium"/>
                <a:ea typeface="Montserrat Medium"/>
                <a:cs typeface="Montserrat Medium"/>
                <a:sym typeface="Montserrat Medium"/>
              </a:rPr>
            </a:br>
            <a:endParaRPr sz="1200">
              <a:solidFill>
                <a:schemeClr val="lt1"/>
              </a:solidFill>
              <a:latin typeface="Montserrat Medium"/>
              <a:ea typeface="Montserrat Medium"/>
              <a:cs typeface="Montserrat Medium"/>
              <a:sym typeface="Montserrat Medium"/>
            </a:endParaRPr>
          </a:p>
          <a:p>
            <a:pPr marL="457200" lvl="0" indent="-266700" algn="l" rtl="0">
              <a:lnSpc>
                <a:spcPct val="115000"/>
              </a:lnSpc>
              <a:spcBef>
                <a:spcPts val="0"/>
              </a:spcBef>
              <a:spcAft>
                <a:spcPts val="0"/>
              </a:spcAft>
              <a:buClr>
                <a:schemeClr val="dk1"/>
              </a:buClr>
              <a:buSzPts val="600"/>
              <a:buChar char="●"/>
            </a:pPr>
            <a:r>
              <a:rPr lang="en" sz="1200">
                <a:solidFill>
                  <a:schemeClr val="lt1"/>
                </a:solidFill>
                <a:latin typeface="Montserrat Medium"/>
                <a:ea typeface="Montserrat Medium"/>
                <a:cs typeface="Montserrat Medium"/>
                <a:sym typeface="Montserrat Medium"/>
              </a:rPr>
              <a:t>Talleres y eventos</a:t>
            </a:r>
            <a:br>
              <a:rPr lang="en" sz="1200">
                <a:solidFill>
                  <a:schemeClr val="lt1"/>
                </a:solidFill>
                <a:latin typeface="Montserrat Medium"/>
                <a:ea typeface="Montserrat Medium"/>
                <a:cs typeface="Montserrat Medium"/>
                <a:sym typeface="Montserrat Medium"/>
              </a:rPr>
            </a:br>
            <a:endParaRPr sz="1200">
              <a:solidFill>
                <a:schemeClr val="lt1"/>
              </a:solidFill>
              <a:latin typeface="Montserrat Medium"/>
              <a:ea typeface="Montserrat Medium"/>
              <a:cs typeface="Montserrat Medium"/>
              <a:sym typeface="Montserrat Medium"/>
            </a:endParaRPr>
          </a:p>
          <a:p>
            <a:pPr marL="457200" lvl="0" indent="-266700" algn="l" rtl="0">
              <a:lnSpc>
                <a:spcPct val="115000"/>
              </a:lnSpc>
              <a:spcBef>
                <a:spcPts val="0"/>
              </a:spcBef>
              <a:spcAft>
                <a:spcPts val="0"/>
              </a:spcAft>
              <a:buClr>
                <a:schemeClr val="dk1"/>
              </a:buClr>
              <a:buSzPts val="600"/>
              <a:buChar char="●"/>
            </a:pPr>
            <a:r>
              <a:rPr lang="en" sz="1200">
                <a:solidFill>
                  <a:schemeClr val="lt1"/>
                </a:solidFill>
                <a:latin typeface="Montserrat Medium"/>
                <a:ea typeface="Montserrat Medium"/>
                <a:cs typeface="Montserrat Medium"/>
                <a:sym typeface="Montserrat Medium"/>
              </a:rPr>
              <a:t>…¡y mucho, mucho más!</a:t>
            </a:r>
            <a:endParaRPr sz="1200">
              <a:solidFill>
                <a:schemeClr val="lt1"/>
              </a:solidFill>
              <a:latin typeface="Montserrat Medium"/>
              <a:ea typeface="Montserrat Medium"/>
              <a:cs typeface="Montserrat Medium"/>
              <a:sym typeface="Montserrat Medium"/>
            </a:endParaRPr>
          </a:p>
          <a:p>
            <a:pPr marL="457200" lvl="0" indent="0" algn="l" rtl="0">
              <a:spcBef>
                <a:spcPts val="1200"/>
              </a:spcBef>
              <a:spcAft>
                <a:spcPts val="0"/>
              </a:spcAft>
              <a:buNone/>
            </a:pPr>
            <a:endParaRPr sz="1200">
              <a:solidFill>
                <a:schemeClr val="lt1"/>
              </a:solidFill>
              <a:latin typeface="Montserrat Medium"/>
              <a:ea typeface="Montserrat Medium"/>
              <a:cs typeface="Montserrat Medium"/>
              <a:sym typeface="Montserrat Medium"/>
            </a:endParaRPr>
          </a:p>
        </p:txBody>
      </p:sp>
      <p:pic>
        <p:nvPicPr>
          <p:cNvPr id="87" name="Google Shape;87;p17"/>
          <p:cNvPicPr preferRelativeResize="0"/>
          <p:nvPr/>
        </p:nvPicPr>
        <p:blipFill>
          <a:blip r:embed="rId3">
            <a:alphaModFix/>
          </a:blip>
          <a:stretch>
            <a:fillRect/>
          </a:stretch>
        </p:blipFill>
        <p:spPr>
          <a:xfrm>
            <a:off x="381000" y="1067225"/>
            <a:ext cx="5079450" cy="39238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371"/>
        <p:cNvGrpSpPr/>
        <p:nvPr/>
      </p:nvGrpSpPr>
      <p:grpSpPr>
        <a:xfrm>
          <a:off x="0" y="0"/>
          <a:ext cx="0" cy="0"/>
          <a:chOff x="0" y="0"/>
          <a:chExt cx="0" cy="0"/>
        </a:xfrm>
      </p:grpSpPr>
      <p:cxnSp>
        <p:nvCxnSpPr>
          <p:cNvPr id="372" name="Google Shape;372;p53"/>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373" name="Google Shape;373;p53"/>
          <p:cNvSpPr txBox="1"/>
          <p:nvPr/>
        </p:nvSpPr>
        <p:spPr>
          <a:xfrm>
            <a:off x="514350" y="437525"/>
            <a:ext cx="77580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SzPts val="1100"/>
              <a:buNone/>
            </a:pPr>
            <a:r>
              <a:rPr lang="en" sz="2200" u="sng">
                <a:solidFill>
                  <a:schemeClr val="hlink"/>
                </a:solidFill>
                <a:latin typeface="Montserrat Medium"/>
                <a:ea typeface="Montserrat Medium"/>
                <a:cs typeface="Montserrat Medium"/>
                <a:sym typeface="Montserrat Medium"/>
                <a:hlinkClick r:id="rId3"/>
              </a:rPr>
              <a:t>CSS Profile</a:t>
            </a:r>
            <a:endParaRPr sz="3100">
              <a:solidFill>
                <a:srgbClr val="FFFFFF"/>
              </a:solidFill>
              <a:latin typeface="Playfair Display"/>
              <a:ea typeface="Playfair Display"/>
              <a:cs typeface="Playfair Display"/>
              <a:sym typeface="Playfair Display"/>
            </a:endParaRPr>
          </a:p>
        </p:txBody>
      </p:sp>
      <p:sp>
        <p:nvSpPr>
          <p:cNvPr id="374" name="Google Shape;374;p53"/>
          <p:cNvSpPr txBox="1"/>
          <p:nvPr/>
        </p:nvSpPr>
        <p:spPr>
          <a:xfrm>
            <a:off x="790600" y="1015300"/>
            <a:ext cx="7815000" cy="3285300"/>
          </a:xfrm>
          <a:prstGeom prst="rect">
            <a:avLst/>
          </a:prstGeom>
          <a:noFill/>
          <a:ln>
            <a:noFill/>
          </a:ln>
        </p:spPr>
        <p:txBody>
          <a:bodyPr spcFirstLastPara="1" wrap="square" lIns="91425" tIns="91425" rIns="91425" bIns="91425" anchor="t" anchorCtr="0">
            <a:noAutofit/>
          </a:bodyPr>
          <a:lstStyle/>
          <a:p>
            <a:pPr marL="457200" lvl="0" indent="-381000" algn="l" rtl="0">
              <a:spcBef>
                <a:spcPts val="280"/>
              </a:spcBef>
              <a:spcAft>
                <a:spcPts val="0"/>
              </a:spcAft>
              <a:buClr>
                <a:schemeClr val="lt1"/>
              </a:buClr>
              <a:buSzPts val="2400"/>
              <a:buFont typeface="Montserrat Medium"/>
              <a:buChar char="●"/>
            </a:pPr>
            <a:r>
              <a:rPr lang="en" sz="2400">
                <a:solidFill>
                  <a:schemeClr val="lt1"/>
                </a:solidFill>
                <a:latin typeface="Montserrat Medium"/>
                <a:ea typeface="Montserrat Medium"/>
                <a:cs typeface="Montserrat Medium"/>
                <a:sym typeface="Montserrat Medium"/>
              </a:rPr>
              <a:t>ALGUNAS universidades privadas requerirán (además de la FAFSA) el CSS Profile</a:t>
            </a:r>
            <a:endParaRPr sz="2400">
              <a:solidFill>
                <a:schemeClr val="lt1"/>
              </a:solidFill>
              <a:latin typeface="Montserrat Medium"/>
              <a:ea typeface="Montserrat Medium"/>
              <a:cs typeface="Montserrat Medium"/>
              <a:sym typeface="Montserrat Medium"/>
            </a:endParaRPr>
          </a:p>
          <a:p>
            <a:pPr marL="457200" lvl="0" indent="-381000" algn="l" rtl="0">
              <a:spcBef>
                <a:spcPts val="0"/>
              </a:spcBef>
              <a:spcAft>
                <a:spcPts val="0"/>
              </a:spcAft>
              <a:buClr>
                <a:schemeClr val="lt1"/>
              </a:buClr>
              <a:buSzPts val="2400"/>
              <a:buFont typeface="Montserrat Medium"/>
              <a:buChar char="●"/>
            </a:pPr>
            <a:r>
              <a:rPr lang="en" sz="2400">
                <a:solidFill>
                  <a:schemeClr val="lt1"/>
                </a:solidFill>
                <a:latin typeface="Montserrat Medium"/>
                <a:ea typeface="Montserrat Medium"/>
                <a:cs typeface="Montserrat Medium"/>
                <a:sym typeface="Montserrat Medium"/>
              </a:rPr>
              <a:t>Disponible en </a:t>
            </a:r>
            <a:r>
              <a:rPr lang="en" sz="2400" u="sng">
                <a:solidFill>
                  <a:schemeClr val="hlink"/>
                </a:solidFill>
                <a:latin typeface="Montserrat Medium"/>
                <a:ea typeface="Montserrat Medium"/>
                <a:cs typeface="Montserrat Medium"/>
                <a:sym typeface="Montserrat Medium"/>
                <a:hlinkClick r:id="rId4"/>
              </a:rPr>
              <a:t>collegeboard.org</a:t>
            </a:r>
            <a:r>
              <a:rPr lang="en" sz="2400">
                <a:solidFill>
                  <a:schemeClr val="lt1"/>
                </a:solidFill>
                <a:latin typeface="Montserrat Medium"/>
                <a:ea typeface="Montserrat Medium"/>
                <a:cs typeface="Montserrat Medium"/>
                <a:sym typeface="Montserrat Medium"/>
              </a:rPr>
              <a:t>; se aplican tarifas</a:t>
            </a:r>
            <a:endParaRPr sz="2400">
              <a:solidFill>
                <a:schemeClr val="lt1"/>
              </a:solidFill>
              <a:latin typeface="Montserrat Medium"/>
              <a:ea typeface="Montserrat Medium"/>
              <a:cs typeface="Montserrat Medium"/>
              <a:sym typeface="Montserrat Medium"/>
            </a:endParaRPr>
          </a:p>
          <a:p>
            <a:pPr marL="0" lvl="0" indent="0" algn="l" rtl="0">
              <a:lnSpc>
                <a:spcPct val="115000"/>
              </a:lnSpc>
              <a:spcBef>
                <a:spcPts val="1200"/>
              </a:spcBef>
              <a:spcAft>
                <a:spcPts val="0"/>
              </a:spcAft>
              <a:buClr>
                <a:schemeClr val="dk1"/>
              </a:buClr>
              <a:buSzPts val="1100"/>
              <a:buFont typeface="Arial"/>
              <a:buNone/>
            </a:pPr>
            <a:r>
              <a:rPr lang="en" sz="2300" i="1">
                <a:solidFill>
                  <a:schemeClr val="lt1"/>
                </a:solidFill>
                <a:latin typeface="Montserrat Medium"/>
                <a:ea typeface="Montserrat Medium"/>
                <a:cs typeface="Montserrat Medium"/>
                <a:sym typeface="Montserrat Medium"/>
              </a:rPr>
              <a:t>Siempre consulta los sitios web de ayuda financiera de las universidades para conocer los formularios que requieren y sus fechas límite de ayuda financiera.</a:t>
            </a:r>
            <a:endParaRPr sz="2300" i="1">
              <a:solidFill>
                <a:schemeClr val="lt1"/>
              </a:solidFill>
              <a:latin typeface="Montserrat Medium"/>
              <a:ea typeface="Montserrat Medium"/>
              <a:cs typeface="Montserrat Medium"/>
              <a:sym typeface="Montserrat Medium"/>
            </a:endParaRPr>
          </a:p>
          <a:p>
            <a:pPr marL="0" lvl="0" indent="0" algn="l" rtl="0">
              <a:spcBef>
                <a:spcPts val="1200"/>
              </a:spcBef>
              <a:spcAft>
                <a:spcPts val="0"/>
              </a:spcAft>
              <a:buNone/>
            </a:pPr>
            <a:endParaRPr sz="2300" i="1">
              <a:solidFill>
                <a:schemeClr val="lt1"/>
              </a:solidFill>
              <a:latin typeface="Montserrat Medium"/>
              <a:ea typeface="Montserrat Medium"/>
              <a:cs typeface="Montserrat Medium"/>
              <a:sym typeface="Montserrat Medium"/>
            </a:endParaRPr>
          </a:p>
          <a:p>
            <a:pPr marL="0" lvl="0" indent="0" algn="l" rtl="0">
              <a:spcBef>
                <a:spcPts val="280"/>
              </a:spcBef>
              <a:spcAft>
                <a:spcPts val="0"/>
              </a:spcAft>
              <a:buNone/>
            </a:pPr>
            <a:endParaRPr sz="2000">
              <a:solidFill>
                <a:schemeClr val="lt1"/>
              </a:solidFill>
              <a:latin typeface="Montserrat Medium"/>
              <a:ea typeface="Montserrat Medium"/>
              <a:cs typeface="Montserrat Medium"/>
              <a:sym typeface="Montserrat Medium"/>
            </a:endParaRPr>
          </a:p>
          <a:p>
            <a:pPr marL="0" lvl="0" indent="0" algn="l" rtl="0">
              <a:spcBef>
                <a:spcPts val="280"/>
              </a:spcBef>
              <a:spcAft>
                <a:spcPts val="0"/>
              </a:spcAft>
              <a:buClr>
                <a:schemeClr val="dk1"/>
              </a:buClr>
              <a:buSzPts val="1100"/>
              <a:buFont typeface="Arial"/>
              <a:buNone/>
            </a:pPr>
            <a:endParaRPr sz="2000">
              <a:solidFill>
                <a:schemeClr val="lt1"/>
              </a:solidFill>
              <a:latin typeface="Montserrat Medium"/>
              <a:ea typeface="Montserrat Medium"/>
              <a:cs typeface="Montserrat Medium"/>
              <a:sym typeface="Montserrat Medium"/>
            </a:endParaRPr>
          </a:p>
          <a:p>
            <a:pPr marL="0" lvl="0" indent="0" algn="l" rtl="0">
              <a:spcBef>
                <a:spcPts val="280"/>
              </a:spcBef>
              <a:spcAft>
                <a:spcPts val="0"/>
              </a:spcAft>
              <a:buNone/>
            </a:pPr>
            <a:endParaRPr sz="2000">
              <a:solidFill>
                <a:schemeClr val="lt1"/>
              </a:solidFill>
              <a:latin typeface="Montserrat Medium"/>
              <a:ea typeface="Montserrat Medium"/>
              <a:cs typeface="Montserrat Medium"/>
              <a:sym typeface="Montserrat Medium"/>
            </a:endParaRPr>
          </a:p>
          <a:p>
            <a:pPr marL="457200" lvl="0" indent="0" algn="l" rtl="0">
              <a:spcBef>
                <a:spcPts val="0"/>
              </a:spcBef>
              <a:spcAft>
                <a:spcPts val="0"/>
              </a:spcAft>
              <a:buNone/>
            </a:pPr>
            <a:endParaRPr sz="2000">
              <a:solidFill>
                <a:schemeClr val="lt1"/>
              </a:solidFill>
              <a:latin typeface="Montserrat Medium"/>
              <a:ea typeface="Montserrat Medium"/>
              <a:cs typeface="Montserrat Medium"/>
              <a:sym typeface="Montserrat Medium"/>
            </a:endParaRPr>
          </a:p>
          <a:p>
            <a:pPr marL="457200" lvl="0" indent="0" algn="l" rtl="0">
              <a:spcBef>
                <a:spcPts val="720"/>
              </a:spcBef>
              <a:spcAft>
                <a:spcPts val="0"/>
              </a:spcAft>
              <a:buNone/>
            </a:pPr>
            <a:endParaRPr sz="2000">
              <a:solidFill>
                <a:schemeClr val="lt1"/>
              </a:solidFill>
              <a:latin typeface="Montserrat Medium"/>
              <a:ea typeface="Montserrat Medium"/>
              <a:cs typeface="Montserrat Medium"/>
              <a:sym typeface="Montserrat Medium"/>
            </a:endParaRPr>
          </a:p>
          <a:p>
            <a:pPr marL="0" lvl="0" indent="0" algn="l" rtl="0">
              <a:lnSpc>
                <a:spcPct val="395454"/>
              </a:lnSpc>
              <a:spcBef>
                <a:spcPts val="1200"/>
              </a:spcBef>
              <a:spcAft>
                <a:spcPts val="0"/>
              </a:spcAft>
              <a:buNone/>
            </a:pPr>
            <a:endParaRPr sz="2000">
              <a:solidFill>
                <a:schemeClr val="lt1"/>
              </a:solidFill>
              <a:latin typeface="Montserrat Medium"/>
              <a:ea typeface="Montserrat Medium"/>
              <a:cs typeface="Montserrat Medium"/>
              <a:sym typeface="Montserrat Medium"/>
            </a:endParaRPr>
          </a:p>
          <a:p>
            <a:pPr marL="0" lvl="0" indent="0" algn="l" rtl="0">
              <a:lnSpc>
                <a:spcPct val="395454"/>
              </a:lnSpc>
              <a:spcBef>
                <a:spcPts val="1200"/>
              </a:spcBef>
              <a:spcAft>
                <a:spcPts val="0"/>
              </a:spcAft>
              <a:buNone/>
            </a:pPr>
            <a:endParaRPr sz="2200">
              <a:solidFill>
                <a:schemeClr val="lt1"/>
              </a:solidFill>
              <a:latin typeface="Montserrat Medium"/>
              <a:ea typeface="Montserrat Medium"/>
              <a:cs typeface="Montserrat Medium"/>
              <a:sym typeface="Montserrat Medium"/>
            </a:endParaRPr>
          </a:p>
          <a:p>
            <a:pPr marL="0" lvl="0" indent="0" algn="l" rtl="0">
              <a:spcBef>
                <a:spcPts val="1200"/>
              </a:spcBef>
              <a:spcAft>
                <a:spcPts val="0"/>
              </a:spcAft>
              <a:buNone/>
            </a:pPr>
            <a:endParaRPr sz="22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22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22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2200">
              <a:solidFill>
                <a:schemeClr val="lt1"/>
              </a:solidFill>
              <a:latin typeface="Montserrat Medium"/>
              <a:ea typeface="Montserrat Medium"/>
              <a:cs typeface="Montserrat Medium"/>
              <a:sym typeface="Montserrat Medium"/>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378"/>
        <p:cNvGrpSpPr/>
        <p:nvPr/>
      </p:nvGrpSpPr>
      <p:grpSpPr>
        <a:xfrm>
          <a:off x="0" y="0"/>
          <a:ext cx="0" cy="0"/>
          <a:chOff x="0" y="0"/>
          <a:chExt cx="0" cy="0"/>
        </a:xfrm>
      </p:grpSpPr>
      <p:cxnSp>
        <p:nvCxnSpPr>
          <p:cNvPr id="379" name="Google Shape;379;p54"/>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380" name="Google Shape;380;p54"/>
          <p:cNvSpPr txBox="1"/>
          <p:nvPr/>
        </p:nvSpPr>
        <p:spPr>
          <a:xfrm>
            <a:off x="514350" y="437525"/>
            <a:ext cx="7758000" cy="477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3100">
                <a:solidFill>
                  <a:srgbClr val="FFFFFF"/>
                </a:solidFill>
                <a:latin typeface="Playfair Display"/>
                <a:ea typeface="Playfair Display"/>
                <a:cs typeface="Playfair Display"/>
                <a:sym typeface="Playfair Display"/>
              </a:rPr>
              <a:t>Financial Aid Resources</a:t>
            </a:r>
            <a:endParaRPr sz="3100">
              <a:solidFill>
                <a:srgbClr val="FFFFFF"/>
              </a:solidFill>
              <a:latin typeface="Playfair Display"/>
              <a:ea typeface="Playfair Display"/>
              <a:cs typeface="Playfair Display"/>
              <a:sym typeface="Playfair Display"/>
            </a:endParaRPr>
          </a:p>
        </p:txBody>
      </p:sp>
      <p:sp>
        <p:nvSpPr>
          <p:cNvPr id="381" name="Google Shape;381;p54"/>
          <p:cNvSpPr txBox="1"/>
          <p:nvPr/>
        </p:nvSpPr>
        <p:spPr>
          <a:xfrm>
            <a:off x="790600" y="939100"/>
            <a:ext cx="7815000" cy="3285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800">
                <a:solidFill>
                  <a:schemeClr val="lt1"/>
                </a:solidFill>
                <a:latin typeface="Montserrat Medium"/>
                <a:ea typeface="Montserrat Medium"/>
                <a:cs typeface="Montserrat Medium"/>
                <a:sym typeface="Montserrat Medium"/>
              </a:rPr>
              <a:t>Noche de ayuda financiera en LHS: 10/8 6PM-7:30PM</a:t>
            </a:r>
            <a:endParaRPr sz="1800">
              <a:solidFill>
                <a:schemeClr val="lt1"/>
              </a:solidFill>
              <a:latin typeface="Montserrat Medium"/>
              <a:ea typeface="Montserrat Medium"/>
              <a:cs typeface="Montserrat Medium"/>
              <a:sym typeface="Montserrat Medium"/>
            </a:endParaRPr>
          </a:p>
          <a:p>
            <a:pPr marL="0" lvl="0" indent="0" algn="l" rtl="0">
              <a:spcBef>
                <a:spcPts val="1200"/>
              </a:spcBef>
              <a:spcAft>
                <a:spcPts val="0"/>
              </a:spcAft>
              <a:buClr>
                <a:schemeClr val="dk1"/>
              </a:buClr>
              <a:buSzPts val="1100"/>
              <a:buFont typeface="Arial"/>
              <a:buNone/>
            </a:pPr>
            <a:endParaRPr sz="1800">
              <a:solidFill>
                <a:schemeClr val="lt1"/>
              </a:solidFill>
              <a:latin typeface="Montserrat Medium"/>
              <a:ea typeface="Montserrat Medium"/>
              <a:cs typeface="Montserrat Medium"/>
              <a:sym typeface="Montserrat Medium"/>
            </a:endParaRPr>
          </a:p>
          <a:p>
            <a:pPr marL="0" lvl="0" indent="0" algn="l" rtl="0">
              <a:spcBef>
                <a:spcPts val="280"/>
              </a:spcBef>
              <a:spcAft>
                <a:spcPts val="0"/>
              </a:spcAft>
              <a:buNone/>
            </a:pPr>
            <a:r>
              <a:rPr lang="en" sz="1800" b="1" u="sng">
                <a:solidFill>
                  <a:schemeClr val="accent5"/>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MEFA</a:t>
            </a:r>
            <a:endParaRPr sz="1800" b="1">
              <a:solidFill>
                <a:schemeClr val="lt1"/>
              </a:solidFill>
              <a:latin typeface="Montserrat"/>
              <a:ea typeface="Montserrat"/>
              <a:cs typeface="Montserrat"/>
              <a:sym typeface="Montserrat"/>
            </a:endParaRPr>
          </a:p>
          <a:p>
            <a:pPr marL="0" lvl="0" indent="0" algn="l" rtl="0">
              <a:spcBef>
                <a:spcPts val="280"/>
              </a:spcBef>
              <a:spcAft>
                <a:spcPts val="0"/>
              </a:spcAft>
              <a:buNone/>
            </a:pPr>
            <a:r>
              <a:rPr lang="en" sz="1800" u="sng">
                <a:solidFill>
                  <a:schemeClr val="hlink"/>
                </a:solidFill>
                <a:latin typeface="Montserrat Medium"/>
                <a:ea typeface="Montserrat Medium"/>
                <a:cs typeface="Montserrat Medium"/>
                <a:sym typeface="Montserrat Medium"/>
                <a:hlinkClick r:id="rId4"/>
              </a:rPr>
              <a:t>Financial Aid 101 2025-26 - MEFA Webinar (English)</a:t>
            </a:r>
            <a:endParaRPr sz="1800">
              <a:solidFill>
                <a:schemeClr val="lt1"/>
              </a:solidFill>
              <a:latin typeface="Montserrat Medium"/>
              <a:ea typeface="Montserrat Medium"/>
              <a:cs typeface="Montserrat Medium"/>
              <a:sym typeface="Montserrat Medium"/>
            </a:endParaRPr>
          </a:p>
          <a:p>
            <a:pPr marL="0" lvl="0" indent="0" algn="l" rtl="0">
              <a:spcBef>
                <a:spcPts val="280"/>
              </a:spcBef>
              <a:spcAft>
                <a:spcPts val="0"/>
              </a:spcAft>
              <a:buNone/>
            </a:pPr>
            <a:r>
              <a:rPr lang="en" sz="1800" u="sng">
                <a:solidFill>
                  <a:schemeClr val="hlink"/>
                </a:solidFill>
                <a:latin typeface="Montserrat Medium"/>
                <a:ea typeface="Montserrat Medium"/>
                <a:cs typeface="Montserrat Medium"/>
                <a:sym typeface="Montserrat Medium"/>
                <a:hlinkClick r:id="rId5"/>
              </a:rPr>
              <a:t>Ayuda Económica para la Universidad 101 2025 - MEFA (Spanish)</a:t>
            </a:r>
            <a:endParaRPr sz="1800">
              <a:solidFill>
                <a:schemeClr val="lt1"/>
              </a:solidFill>
              <a:latin typeface="Montserrat Medium"/>
              <a:ea typeface="Montserrat Medium"/>
              <a:cs typeface="Montserrat Medium"/>
              <a:sym typeface="Montserrat Medium"/>
            </a:endParaRPr>
          </a:p>
          <a:p>
            <a:pPr marL="0" lvl="0" indent="0" algn="l" rtl="0">
              <a:spcBef>
                <a:spcPts val="280"/>
              </a:spcBef>
              <a:spcAft>
                <a:spcPts val="0"/>
              </a:spcAft>
              <a:buNone/>
            </a:pPr>
            <a:r>
              <a:rPr lang="en" sz="1800" u="sng">
                <a:solidFill>
                  <a:schemeClr val="hlink"/>
                </a:solidFill>
                <a:latin typeface="Montserrat Medium"/>
                <a:ea typeface="Montserrat Medium"/>
                <a:cs typeface="Montserrat Medium"/>
                <a:sym typeface="Montserrat Medium"/>
                <a:hlinkClick r:id="rId6"/>
              </a:rPr>
              <a:t>FAFSA Fall Festival</a:t>
            </a:r>
            <a:endParaRPr sz="1800">
              <a:solidFill>
                <a:schemeClr val="lt1"/>
              </a:solidFill>
              <a:latin typeface="Montserrat Medium"/>
              <a:ea typeface="Montserrat Medium"/>
              <a:cs typeface="Montserrat Medium"/>
              <a:sym typeface="Montserrat Medium"/>
            </a:endParaRPr>
          </a:p>
          <a:p>
            <a:pPr marL="0" lvl="0" indent="0" algn="l" rtl="0">
              <a:spcBef>
                <a:spcPts val="280"/>
              </a:spcBef>
              <a:spcAft>
                <a:spcPts val="0"/>
              </a:spcAft>
              <a:buNone/>
            </a:pPr>
            <a:endParaRPr sz="1800">
              <a:solidFill>
                <a:schemeClr val="lt1"/>
              </a:solidFill>
              <a:latin typeface="Montserrat Medium"/>
              <a:ea typeface="Montserrat Medium"/>
              <a:cs typeface="Montserrat Medium"/>
              <a:sym typeface="Montserrat Medium"/>
            </a:endParaRPr>
          </a:p>
          <a:p>
            <a:pPr marL="0" lvl="0" indent="0" algn="l" rtl="0">
              <a:lnSpc>
                <a:spcPct val="115000"/>
              </a:lnSpc>
              <a:spcBef>
                <a:spcPts val="1200"/>
              </a:spcBef>
              <a:spcAft>
                <a:spcPts val="0"/>
              </a:spcAft>
              <a:buNone/>
            </a:pPr>
            <a:r>
              <a:rPr lang="en" sz="1800">
                <a:solidFill>
                  <a:schemeClr val="lt1"/>
                </a:solidFill>
                <a:latin typeface="Montserrat Medium"/>
                <a:ea typeface="Montserrat Medium"/>
                <a:cs typeface="Montserrat Medium"/>
                <a:sym typeface="Montserrat Medium"/>
              </a:rPr>
              <a:t>Asesor de Trio/Gear Up</a:t>
            </a:r>
            <a:endParaRPr sz="1800">
              <a:solidFill>
                <a:schemeClr val="lt1"/>
              </a:solidFill>
              <a:latin typeface="Montserrat Medium"/>
              <a:ea typeface="Montserrat Medium"/>
              <a:cs typeface="Montserrat Medium"/>
              <a:sym typeface="Montserrat Medium"/>
            </a:endParaRPr>
          </a:p>
          <a:p>
            <a:pPr marL="0" lvl="0" indent="0" algn="l" rtl="0">
              <a:lnSpc>
                <a:spcPct val="115000"/>
              </a:lnSpc>
              <a:spcBef>
                <a:spcPts val="1200"/>
              </a:spcBef>
              <a:spcAft>
                <a:spcPts val="0"/>
              </a:spcAft>
              <a:buNone/>
            </a:pPr>
            <a:r>
              <a:rPr lang="en" sz="1800" i="1">
                <a:solidFill>
                  <a:schemeClr val="lt1"/>
                </a:solidFill>
                <a:latin typeface="Montserrat Medium"/>
                <a:ea typeface="Montserrat Medium"/>
                <a:cs typeface="Montserrat Medium"/>
                <a:sym typeface="Montserrat Medium"/>
              </a:rPr>
              <a:t>Vas a MCC? Haz una cita en persona en: </a:t>
            </a:r>
            <a:r>
              <a:rPr lang="en" sz="1800" u="sng">
                <a:solidFill>
                  <a:schemeClr val="hlink"/>
                </a:solidFill>
                <a:latin typeface="Montserrat Medium"/>
                <a:ea typeface="Montserrat Medium"/>
                <a:cs typeface="Montserrat Medium"/>
                <a:sym typeface="Montserrat Medium"/>
                <a:hlinkClick r:id="rId7"/>
              </a:rPr>
              <a:t>Financial Aid Office</a:t>
            </a:r>
            <a:endParaRPr sz="1800">
              <a:solidFill>
                <a:schemeClr val="lt1"/>
              </a:solidFill>
              <a:latin typeface="Montserrat Medium"/>
              <a:ea typeface="Montserrat Medium"/>
              <a:cs typeface="Montserrat Medium"/>
              <a:sym typeface="Montserrat Medium"/>
            </a:endParaRPr>
          </a:p>
          <a:p>
            <a:pPr marL="0" lvl="0" indent="0" algn="l" rtl="0">
              <a:lnSpc>
                <a:spcPct val="115000"/>
              </a:lnSpc>
              <a:spcBef>
                <a:spcPts val="1200"/>
              </a:spcBef>
              <a:spcAft>
                <a:spcPts val="0"/>
              </a:spcAft>
              <a:buClr>
                <a:schemeClr val="dk1"/>
              </a:buClr>
              <a:buSzPts val="1100"/>
              <a:buFont typeface="Arial"/>
              <a:buNone/>
            </a:pPr>
            <a:r>
              <a:rPr lang="en">
                <a:solidFill>
                  <a:schemeClr val="lt1"/>
                </a:solidFill>
                <a:latin typeface="Montserrat Medium"/>
                <a:ea typeface="Montserrat Medium"/>
                <a:cs typeface="Montserrat Medium"/>
                <a:sym typeface="Montserrat Medium"/>
              </a:rPr>
              <a:t>Eventos mensuales de ayuda para completar la FAFSA en LHS</a:t>
            </a:r>
            <a:endParaRPr>
              <a:solidFill>
                <a:schemeClr val="lt1"/>
              </a:solidFill>
              <a:latin typeface="Montserrat Medium"/>
              <a:ea typeface="Montserrat Medium"/>
              <a:cs typeface="Montserrat Medium"/>
              <a:sym typeface="Montserrat Medium"/>
            </a:endParaRPr>
          </a:p>
          <a:p>
            <a:pPr marL="0" lvl="0" indent="0" algn="l" rtl="0">
              <a:spcBef>
                <a:spcPts val="1200"/>
              </a:spcBef>
              <a:spcAft>
                <a:spcPts val="0"/>
              </a:spcAft>
              <a:buNone/>
            </a:pPr>
            <a:endParaRPr sz="1800">
              <a:solidFill>
                <a:schemeClr val="lt1"/>
              </a:solidFill>
              <a:latin typeface="Montserrat Medium"/>
              <a:ea typeface="Montserrat Medium"/>
              <a:cs typeface="Montserrat Medium"/>
              <a:sym typeface="Montserrat Medium"/>
            </a:endParaRPr>
          </a:p>
          <a:p>
            <a:pPr marL="0" lvl="0" indent="0" algn="l" rtl="0">
              <a:spcBef>
                <a:spcPts val="280"/>
              </a:spcBef>
              <a:spcAft>
                <a:spcPts val="0"/>
              </a:spcAft>
              <a:buNone/>
            </a:pPr>
            <a:endParaRPr sz="1800">
              <a:solidFill>
                <a:schemeClr val="lt1"/>
              </a:solidFill>
              <a:latin typeface="Montserrat Medium"/>
              <a:ea typeface="Montserrat Medium"/>
              <a:cs typeface="Montserrat Medium"/>
              <a:sym typeface="Montserrat Medium"/>
            </a:endParaRPr>
          </a:p>
          <a:p>
            <a:pPr marL="0" lvl="0" indent="0" algn="l" rtl="0">
              <a:spcBef>
                <a:spcPts val="280"/>
              </a:spcBef>
              <a:spcAft>
                <a:spcPts val="0"/>
              </a:spcAft>
              <a:buNone/>
            </a:pPr>
            <a:endParaRPr sz="1800">
              <a:solidFill>
                <a:schemeClr val="lt1"/>
              </a:solidFill>
              <a:latin typeface="Montserrat Medium"/>
              <a:ea typeface="Montserrat Medium"/>
              <a:cs typeface="Montserrat Medium"/>
              <a:sym typeface="Montserrat Medium"/>
            </a:endParaRPr>
          </a:p>
          <a:p>
            <a:pPr marL="457200" lvl="0" indent="0" algn="l" rtl="0">
              <a:spcBef>
                <a:spcPts val="0"/>
              </a:spcBef>
              <a:spcAft>
                <a:spcPts val="0"/>
              </a:spcAft>
              <a:buNone/>
            </a:pPr>
            <a:endParaRPr sz="1800">
              <a:solidFill>
                <a:schemeClr val="lt1"/>
              </a:solidFill>
              <a:latin typeface="Montserrat Medium"/>
              <a:ea typeface="Montserrat Medium"/>
              <a:cs typeface="Montserrat Medium"/>
              <a:sym typeface="Montserrat Medium"/>
            </a:endParaRPr>
          </a:p>
          <a:p>
            <a:pPr marL="457200" lvl="0" indent="0" algn="l" rtl="0">
              <a:spcBef>
                <a:spcPts val="720"/>
              </a:spcBef>
              <a:spcAft>
                <a:spcPts val="0"/>
              </a:spcAft>
              <a:buNone/>
            </a:pPr>
            <a:endParaRPr sz="1800">
              <a:solidFill>
                <a:schemeClr val="lt1"/>
              </a:solidFill>
              <a:latin typeface="Montserrat Medium"/>
              <a:ea typeface="Montserrat Medium"/>
              <a:cs typeface="Montserrat Medium"/>
              <a:sym typeface="Montserrat Medium"/>
            </a:endParaRPr>
          </a:p>
          <a:p>
            <a:pPr marL="0" lvl="0" indent="0" algn="l" rtl="0">
              <a:lnSpc>
                <a:spcPct val="395454"/>
              </a:lnSpc>
              <a:spcBef>
                <a:spcPts val="1200"/>
              </a:spcBef>
              <a:spcAft>
                <a:spcPts val="0"/>
              </a:spcAft>
              <a:buNone/>
            </a:pPr>
            <a:endParaRPr sz="1800">
              <a:solidFill>
                <a:schemeClr val="lt1"/>
              </a:solidFill>
              <a:latin typeface="Montserrat Medium"/>
              <a:ea typeface="Montserrat Medium"/>
              <a:cs typeface="Montserrat Medium"/>
              <a:sym typeface="Montserrat Medium"/>
            </a:endParaRPr>
          </a:p>
          <a:p>
            <a:pPr marL="0" lvl="0" indent="0" algn="l" rtl="0">
              <a:lnSpc>
                <a:spcPct val="395454"/>
              </a:lnSpc>
              <a:spcBef>
                <a:spcPts val="1200"/>
              </a:spcBef>
              <a:spcAft>
                <a:spcPts val="0"/>
              </a:spcAft>
              <a:buNone/>
            </a:pPr>
            <a:endParaRPr sz="1800">
              <a:solidFill>
                <a:schemeClr val="lt1"/>
              </a:solidFill>
              <a:latin typeface="Montserrat Medium"/>
              <a:ea typeface="Montserrat Medium"/>
              <a:cs typeface="Montserrat Medium"/>
              <a:sym typeface="Montserrat Medium"/>
            </a:endParaRPr>
          </a:p>
          <a:p>
            <a:pPr marL="0" lvl="0" indent="0" algn="l" rtl="0">
              <a:spcBef>
                <a:spcPts val="1200"/>
              </a:spcBef>
              <a:spcAft>
                <a:spcPts val="0"/>
              </a:spcAft>
              <a:buNone/>
            </a:pPr>
            <a:endParaRPr sz="18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8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8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800">
              <a:solidFill>
                <a:schemeClr val="lt1"/>
              </a:solidFill>
              <a:latin typeface="Montserrat Medium"/>
              <a:ea typeface="Montserrat Medium"/>
              <a:cs typeface="Montserrat Medium"/>
              <a:sym typeface="Montserrat Medium"/>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385"/>
        <p:cNvGrpSpPr/>
        <p:nvPr/>
      </p:nvGrpSpPr>
      <p:grpSpPr>
        <a:xfrm>
          <a:off x="0" y="0"/>
          <a:ext cx="0" cy="0"/>
          <a:chOff x="0" y="0"/>
          <a:chExt cx="0" cy="0"/>
        </a:xfrm>
      </p:grpSpPr>
      <p:cxnSp>
        <p:nvCxnSpPr>
          <p:cNvPr id="386" name="Google Shape;386;p55"/>
          <p:cNvCxnSpPr/>
          <p:nvPr/>
        </p:nvCxnSpPr>
        <p:spPr>
          <a:xfrm rot="5400000">
            <a:off x="2002450" y="2569369"/>
            <a:ext cx="5143500" cy="0"/>
          </a:xfrm>
          <a:prstGeom prst="straightConnector1">
            <a:avLst/>
          </a:prstGeom>
          <a:noFill/>
          <a:ln w="9525" cap="rnd" cmpd="sng">
            <a:solidFill>
              <a:srgbClr val="E6E6E4"/>
            </a:solidFill>
            <a:prstDash val="solid"/>
            <a:round/>
            <a:headEnd type="none" w="sm" len="sm"/>
            <a:tailEnd type="none" w="sm" len="sm"/>
          </a:ln>
        </p:spPr>
      </p:cxnSp>
      <p:pic>
        <p:nvPicPr>
          <p:cNvPr id="2" name="Picture 1">
            <a:extLst>
              <a:ext uri="{FF2B5EF4-FFF2-40B4-BE49-F238E27FC236}">
                <a16:creationId xmlns:a16="http://schemas.microsoft.com/office/drawing/2014/main" id="{BCB8E9E9-D615-E7D3-F027-3A82CA346D81}"/>
              </a:ext>
            </a:extLst>
          </p:cNvPr>
          <p:cNvPicPr>
            <a:picLocks noChangeAspect="1"/>
          </p:cNvPicPr>
          <p:nvPr/>
        </p:nvPicPr>
        <p:blipFill>
          <a:blip r:embed="rId3"/>
          <a:stretch>
            <a:fillRect/>
          </a:stretch>
        </p:blipFill>
        <p:spPr>
          <a:xfrm>
            <a:off x="1242874" y="0"/>
            <a:ext cx="6658252" cy="51435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391"/>
        <p:cNvGrpSpPr/>
        <p:nvPr/>
      </p:nvGrpSpPr>
      <p:grpSpPr>
        <a:xfrm>
          <a:off x="0" y="0"/>
          <a:ext cx="0" cy="0"/>
          <a:chOff x="0" y="0"/>
          <a:chExt cx="0" cy="0"/>
        </a:xfrm>
      </p:grpSpPr>
      <p:sp>
        <p:nvSpPr>
          <p:cNvPr id="392" name="Google Shape;392;p56"/>
          <p:cNvSpPr txBox="1">
            <a:spLocks noGrp="1"/>
          </p:cNvSpPr>
          <p:nvPr>
            <p:ph type="title"/>
          </p:nvPr>
        </p:nvSpPr>
        <p:spPr>
          <a:xfrm>
            <a:off x="474575" y="1997700"/>
            <a:ext cx="8520600" cy="841800"/>
          </a:xfrm>
          <a:prstGeom prst="rect">
            <a:avLst/>
          </a:prstGeom>
        </p:spPr>
        <p:txBody>
          <a:bodyPr spcFirstLastPara="1" wrap="square" lIns="91425" tIns="91425" rIns="91425" bIns="91425" anchor="ctr" anchorCtr="0">
            <a:normAutofit fontScale="90000"/>
          </a:bodyPr>
          <a:lstStyle/>
          <a:p>
            <a:pPr marL="0" lvl="0" indent="0" algn="l" rtl="0">
              <a:lnSpc>
                <a:spcPct val="115000"/>
              </a:lnSpc>
              <a:spcBef>
                <a:spcPts val="1200"/>
              </a:spcBef>
              <a:spcAft>
                <a:spcPts val="0"/>
              </a:spcAft>
              <a:buClr>
                <a:schemeClr val="dk1"/>
              </a:buClr>
              <a:buSzPct val="30555"/>
              <a:buFont typeface="Arial"/>
              <a:buNone/>
            </a:pPr>
            <a:r>
              <a:rPr lang="en">
                <a:solidFill>
                  <a:schemeClr val="lt1"/>
                </a:solidFill>
                <a:latin typeface="Playfair Display"/>
                <a:ea typeface="Playfair Display"/>
                <a:cs typeface="Playfair Display"/>
                <a:sym typeface="Playfair Display"/>
              </a:rPr>
              <a:t>     Planes adicionales postsecundarios</a:t>
            </a:r>
            <a:endParaRPr>
              <a:solidFill>
                <a:schemeClr val="lt1"/>
              </a:solidFill>
              <a:latin typeface="Playfair Display"/>
              <a:ea typeface="Playfair Display"/>
              <a:cs typeface="Playfair Display"/>
              <a:sym typeface="Playfair Display"/>
            </a:endParaRPr>
          </a:p>
          <a:p>
            <a:pPr marL="0" lvl="0" indent="0" algn="ctr" rtl="0">
              <a:spcBef>
                <a:spcPts val="1200"/>
              </a:spcBef>
              <a:spcAft>
                <a:spcPts val="0"/>
              </a:spcAft>
              <a:buNone/>
            </a:pPr>
            <a:endParaRPr>
              <a:solidFill>
                <a:schemeClr val="lt1"/>
              </a:solidFill>
              <a:latin typeface="Playfair Display"/>
              <a:ea typeface="Playfair Display"/>
              <a:cs typeface="Playfair Display"/>
              <a:sym typeface="Playfair Display"/>
            </a:endParaRPr>
          </a:p>
        </p:txBody>
      </p:sp>
      <p:sp>
        <p:nvSpPr>
          <p:cNvPr id="393" name="Google Shape;393;p56"/>
          <p:cNvSpPr/>
          <p:nvPr/>
        </p:nvSpPr>
        <p:spPr>
          <a:xfrm>
            <a:off x="996200" y="2410625"/>
            <a:ext cx="6764418" cy="2769120"/>
          </a:xfrm>
          <a:prstGeom prst="irregularSeal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1200"/>
              </a:spcBef>
              <a:spcAft>
                <a:spcPts val="0"/>
              </a:spcAft>
              <a:buNone/>
            </a:pPr>
            <a:endParaRPr>
              <a:solidFill>
                <a:schemeClr val="dk1"/>
              </a:solidFill>
              <a:latin typeface="Open Sans SemiBold"/>
              <a:ea typeface="Open Sans SemiBold"/>
              <a:cs typeface="Open Sans SemiBold"/>
              <a:sym typeface="Open Sans SemiBold"/>
            </a:endParaRPr>
          </a:p>
          <a:p>
            <a:pPr marL="0" lvl="0" indent="0" algn="l" rtl="0">
              <a:lnSpc>
                <a:spcPct val="115000"/>
              </a:lnSpc>
              <a:spcBef>
                <a:spcPts val="1200"/>
              </a:spcBef>
              <a:spcAft>
                <a:spcPts val="0"/>
              </a:spcAft>
              <a:buClr>
                <a:schemeClr val="dk1"/>
              </a:buClr>
              <a:buSzPts val="1100"/>
              <a:buFont typeface="Arial"/>
              <a:buNone/>
            </a:pPr>
            <a:r>
              <a:rPr lang="en">
                <a:solidFill>
                  <a:srgbClr val="FF0000"/>
                </a:solidFill>
                <a:latin typeface="Open Sans SemiBold"/>
                <a:ea typeface="Open Sans SemiBold"/>
                <a:cs typeface="Open Sans SemiBold"/>
                <a:sym typeface="Open Sans SemiBold"/>
              </a:rPr>
              <a:t>¡Regístrate para el próximo Bloque Flex!</a:t>
            </a:r>
            <a:br>
              <a:rPr lang="en">
                <a:solidFill>
                  <a:schemeClr val="dk1"/>
                </a:solidFill>
                <a:latin typeface="Open Sans SemiBold"/>
                <a:ea typeface="Open Sans SemiBold"/>
                <a:cs typeface="Open Sans SemiBold"/>
                <a:sym typeface="Open Sans SemiBold"/>
              </a:rPr>
            </a:br>
            <a:r>
              <a:rPr lang="en">
                <a:solidFill>
                  <a:schemeClr val="dk1"/>
                </a:solidFill>
                <a:latin typeface="Open Sans SemiBold"/>
                <a:ea typeface="Open Sans SemiBold"/>
                <a:cs typeface="Open Sans SemiBold"/>
                <a:sym typeface="Open Sans SemiBold"/>
              </a:rPr>
              <a:t> ¿No estás seguro de tu camino después de la secundaria? ¡Ven a aprender sobre tus opciones!</a:t>
            </a:r>
            <a:endParaRPr>
              <a:solidFill>
                <a:schemeClr val="dk1"/>
              </a:solidFill>
              <a:latin typeface="Open Sans SemiBold"/>
              <a:ea typeface="Open Sans SemiBold"/>
              <a:cs typeface="Open Sans SemiBold"/>
              <a:sym typeface="Open Sans SemiBold"/>
            </a:endParaRPr>
          </a:p>
          <a:p>
            <a:pPr marL="0" lvl="0" indent="0" algn="ctr" rtl="0">
              <a:spcBef>
                <a:spcPts val="1200"/>
              </a:spcBef>
              <a:spcAft>
                <a:spcPts val="0"/>
              </a:spcAft>
              <a:buNone/>
            </a:pPr>
            <a:endParaRPr sz="1700">
              <a:solidFill>
                <a:srgbClr val="FF0000"/>
              </a:solidFill>
              <a:latin typeface="Open Sans SemiBold"/>
              <a:ea typeface="Open Sans SemiBold"/>
              <a:cs typeface="Open Sans SemiBold"/>
              <a:sym typeface="Open Sans SemiBold"/>
            </a:endParaRPr>
          </a:p>
        </p:txBody>
      </p:sp>
      <p:sp>
        <p:nvSpPr>
          <p:cNvPr id="394" name="Google Shape;394;p56"/>
          <p:cNvSpPr/>
          <p:nvPr/>
        </p:nvSpPr>
        <p:spPr>
          <a:xfrm>
            <a:off x="3755375" y="74375"/>
            <a:ext cx="4387450" cy="1524475"/>
          </a:xfrm>
          <a:prstGeom prst="flowChartPunchedTap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1200"/>
              </a:spcBef>
              <a:spcAft>
                <a:spcPts val="0"/>
              </a:spcAft>
              <a:buNone/>
            </a:pPr>
            <a:endParaRPr sz="1600"/>
          </a:p>
          <a:p>
            <a:pPr marL="0" lvl="0" indent="0" algn="l" rtl="0">
              <a:lnSpc>
                <a:spcPct val="115000"/>
              </a:lnSpc>
              <a:spcBef>
                <a:spcPts val="1200"/>
              </a:spcBef>
              <a:spcAft>
                <a:spcPts val="0"/>
              </a:spcAft>
              <a:buClr>
                <a:schemeClr val="dk1"/>
              </a:buClr>
              <a:buSzPts val="1100"/>
              <a:buFont typeface="Arial"/>
              <a:buNone/>
            </a:pPr>
            <a:r>
              <a:rPr lang="en" sz="1600"/>
              <a:t>¡Visita el Centro de Universidades y Carreras en B2​​035 </a:t>
            </a:r>
            <a:r>
              <a:rPr lang="en" sz="1600">
                <a:solidFill>
                  <a:srgbClr val="FF0000"/>
                </a:solidFill>
              </a:rPr>
              <a:t>durante las horas de atención libre!</a:t>
            </a:r>
            <a:endParaRPr sz="1600">
              <a:solidFill>
                <a:srgbClr val="FF0000"/>
              </a:solidFill>
            </a:endParaRPr>
          </a:p>
          <a:p>
            <a:pPr marL="0" lvl="0" indent="0" algn="ctr" rtl="0">
              <a:spcBef>
                <a:spcPts val="1200"/>
              </a:spcBef>
              <a:spcAft>
                <a:spcPts val="0"/>
              </a:spcAft>
              <a:buNone/>
            </a:pPr>
            <a:endParaRPr sz="20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398"/>
        <p:cNvGrpSpPr/>
        <p:nvPr/>
      </p:nvGrpSpPr>
      <p:grpSpPr>
        <a:xfrm>
          <a:off x="0" y="0"/>
          <a:ext cx="0" cy="0"/>
          <a:chOff x="0" y="0"/>
          <a:chExt cx="0" cy="0"/>
        </a:xfrm>
      </p:grpSpPr>
      <p:cxnSp>
        <p:nvCxnSpPr>
          <p:cNvPr id="399" name="Google Shape;399;p57"/>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400" name="Google Shape;400;p57"/>
          <p:cNvSpPr txBox="1"/>
          <p:nvPr/>
        </p:nvSpPr>
        <p:spPr>
          <a:xfrm>
            <a:off x="514350" y="437525"/>
            <a:ext cx="7758000" cy="477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3100">
                <a:solidFill>
                  <a:srgbClr val="FFFFFF"/>
                </a:solidFill>
                <a:latin typeface="Playfair Display"/>
                <a:ea typeface="Playfair Display"/>
                <a:cs typeface="Playfair Display"/>
                <a:sym typeface="Playfair Display"/>
              </a:rPr>
              <a:t>Community Colleges: Certificate Programs</a:t>
            </a:r>
            <a:endParaRPr sz="3100">
              <a:solidFill>
                <a:srgbClr val="FFFFFF"/>
              </a:solidFill>
              <a:latin typeface="Playfair Display"/>
              <a:ea typeface="Playfair Display"/>
              <a:cs typeface="Playfair Display"/>
              <a:sym typeface="Playfair Display"/>
            </a:endParaRPr>
          </a:p>
        </p:txBody>
      </p:sp>
      <p:sp>
        <p:nvSpPr>
          <p:cNvPr id="401" name="Google Shape;401;p57"/>
          <p:cNvSpPr txBox="1"/>
          <p:nvPr/>
        </p:nvSpPr>
        <p:spPr>
          <a:xfrm>
            <a:off x="790600" y="1213750"/>
            <a:ext cx="7815000" cy="3285300"/>
          </a:xfrm>
          <a:prstGeom prst="rect">
            <a:avLst/>
          </a:prstGeom>
          <a:noFill/>
          <a:ln>
            <a:noFill/>
          </a:ln>
        </p:spPr>
        <p:txBody>
          <a:bodyPr spcFirstLastPara="1" wrap="square" lIns="91425" tIns="91425" rIns="91425" bIns="91425" anchor="t" anchorCtr="0">
            <a:noAutofit/>
          </a:bodyPr>
          <a:lstStyle/>
          <a:p>
            <a:pPr marL="0" lvl="0" indent="0" algn="l" rtl="0">
              <a:spcBef>
                <a:spcPts val="360"/>
              </a:spcBef>
              <a:spcAft>
                <a:spcPts val="0"/>
              </a:spcAft>
              <a:buNone/>
            </a:pPr>
            <a:r>
              <a:rPr lang="en" sz="2000">
                <a:solidFill>
                  <a:schemeClr val="lt1"/>
                </a:solidFill>
                <a:latin typeface="Montserrat Medium"/>
                <a:ea typeface="Montserrat Medium"/>
                <a:cs typeface="Montserrat Medium"/>
                <a:sym typeface="Montserrat Medium"/>
              </a:rPr>
              <a:t>Los colegios comunitarios, como Middlesex Community College y Northern Essex Community College, ofrecen muchos </a:t>
            </a:r>
            <a:r>
              <a:rPr lang="en" sz="2000" u="sng">
                <a:solidFill>
                  <a:schemeClr val="hlink"/>
                </a:solidFill>
                <a:latin typeface="Montserrat Medium"/>
                <a:ea typeface="Montserrat Medium"/>
                <a:cs typeface="Montserrat Medium"/>
                <a:sym typeface="Montserrat Medium"/>
                <a:hlinkClick r:id="rId3"/>
              </a:rPr>
              <a:t>programas de certificación</a:t>
            </a:r>
            <a:r>
              <a:rPr lang="en" sz="2000">
                <a:solidFill>
                  <a:schemeClr val="lt1"/>
                </a:solidFill>
                <a:latin typeface="Montserrat Medium"/>
                <a:ea typeface="Montserrat Medium"/>
                <a:cs typeface="Montserrat Medium"/>
                <a:sym typeface="Montserrat Medium"/>
              </a:rPr>
              <a:t>, como los que se muestran a continuación. ¡Esta es solo una lista breve de cientos de programas disponibles!</a:t>
            </a:r>
            <a:endParaRPr sz="2000">
              <a:solidFill>
                <a:schemeClr val="lt1"/>
              </a:solidFill>
              <a:latin typeface="Montserrat Medium"/>
              <a:ea typeface="Montserrat Medium"/>
              <a:cs typeface="Montserrat Medium"/>
              <a:sym typeface="Montserrat Medium"/>
            </a:endParaRPr>
          </a:p>
          <a:p>
            <a:pPr marL="457200" lvl="0" indent="-273050" algn="l" rtl="0">
              <a:lnSpc>
                <a:spcPct val="115000"/>
              </a:lnSpc>
              <a:spcBef>
                <a:spcPts val="1200"/>
              </a:spcBef>
              <a:spcAft>
                <a:spcPts val="0"/>
              </a:spcAft>
              <a:buClr>
                <a:schemeClr val="dk1"/>
              </a:buClr>
              <a:buSzPts val="700"/>
              <a:buChar char="●"/>
            </a:pPr>
            <a:r>
              <a:rPr lang="en" sz="1600">
                <a:solidFill>
                  <a:schemeClr val="lt1"/>
                </a:solidFill>
                <a:latin typeface="Montserrat Medium"/>
                <a:ea typeface="Montserrat Medium"/>
                <a:cs typeface="Montserrat Medium"/>
                <a:sym typeface="Montserrat Medium"/>
              </a:rPr>
              <a:t>Asistencia dental</a:t>
            </a:r>
            <a:endParaRPr sz="1600">
              <a:solidFill>
                <a:schemeClr val="lt1"/>
              </a:solidFill>
              <a:latin typeface="Montserrat Medium"/>
              <a:ea typeface="Montserrat Medium"/>
              <a:cs typeface="Montserrat Medium"/>
              <a:sym typeface="Montserrat Medium"/>
            </a:endParaRPr>
          </a:p>
          <a:p>
            <a:pPr marL="457200" lvl="0" indent="-273050" algn="l" rtl="0">
              <a:lnSpc>
                <a:spcPct val="115000"/>
              </a:lnSpc>
              <a:spcBef>
                <a:spcPts val="0"/>
              </a:spcBef>
              <a:spcAft>
                <a:spcPts val="0"/>
              </a:spcAft>
              <a:buClr>
                <a:schemeClr val="dk1"/>
              </a:buClr>
              <a:buSzPts val="700"/>
              <a:buChar char="●"/>
            </a:pPr>
            <a:r>
              <a:rPr lang="en" sz="1600">
                <a:solidFill>
                  <a:schemeClr val="lt1"/>
                </a:solidFill>
                <a:latin typeface="Montserrat Medium"/>
                <a:ea typeface="Montserrat Medium"/>
                <a:cs typeface="Montserrat Medium"/>
                <a:sym typeface="Montserrat Medium"/>
              </a:rPr>
              <a:t>Asistencia médica</a:t>
            </a:r>
            <a:endParaRPr sz="1600">
              <a:solidFill>
                <a:schemeClr val="lt1"/>
              </a:solidFill>
              <a:latin typeface="Montserrat Medium"/>
              <a:ea typeface="Montserrat Medium"/>
              <a:cs typeface="Montserrat Medium"/>
              <a:sym typeface="Montserrat Medium"/>
            </a:endParaRPr>
          </a:p>
          <a:p>
            <a:pPr marL="457200" lvl="0" indent="-273050" algn="l" rtl="0">
              <a:lnSpc>
                <a:spcPct val="115000"/>
              </a:lnSpc>
              <a:spcBef>
                <a:spcPts val="0"/>
              </a:spcBef>
              <a:spcAft>
                <a:spcPts val="0"/>
              </a:spcAft>
              <a:buClr>
                <a:schemeClr val="dk1"/>
              </a:buClr>
              <a:buSzPts val="700"/>
              <a:buChar char="●"/>
            </a:pPr>
            <a:r>
              <a:rPr lang="en" sz="1600">
                <a:solidFill>
                  <a:schemeClr val="lt1"/>
                </a:solidFill>
                <a:latin typeface="Montserrat Medium"/>
                <a:ea typeface="Montserrat Medium"/>
                <a:cs typeface="Montserrat Medium"/>
                <a:sym typeface="Montserrat Medium"/>
              </a:rPr>
              <a:t>Administración hospitalaria</a:t>
            </a:r>
            <a:endParaRPr sz="1600">
              <a:solidFill>
                <a:schemeClr val="lt1"/>
              </a:solidFill>
              <a:latin typeface="Montserrat Medium"/>
              <a:ea typeface="Montserrat Medium"/>
              <a:cs typeface="Montserrat Medium"/>
              <a:sym typeface="Montserrat Medium"/>
            </a:endParaRPr>
          </a:p>
          <a:p>
            <a:pPr marL="457200" lvl="0" indent="-273050" algn="l" rtl="0">
              <a:lnSpc>
                <a:spcPct val="115000"/>
              </a:lnSpc>
              <a:spcBef>
                <a:spcPts val="0"/>
              </a:spcBef>
              <a:spcAft>
                <a:spcPts val="0"/>
              </a:spcAft>
              <a:buClr>
                <a:schemeClr val="dk1"/>
              </a:buClr>
              <a:buSzPts val="700"/>
              <a:buChar char="●"/>
            </a:pPr>
            <a:r>
              <a:rPr lang="en" sz="1600">
                <a:solidFill>
                  <a:schemeClr val="lt1"/>
                </a:solidFill>
                <a:latin typeface="Montserrat Medium"/>
                <a:ea typeface="Montserrat Medium"/>
                <a:cs typeface="Montserrat Medium"/>
                <a:sym typeface="Montserrat Medium"/>
              </a:rPr>
              <a:t>Artes culinarias</a:t>
            </a:r>
            <a:endParaRPr sz="1600">
              <a:solidFill>
                <a:schemeClr val="lt1"/>
              </a:solidFill>
              <a:latin typeface="Montserrat Medium"/>
              <a:ea typeface="Montserrat Medium"/>
              <a:cs typeface="Montserrat Medium"/>
              <a:sym typeface="Montserrat Medium"/>
            </a:endParaRPr>
          </a:p>
          <a:p>
            <a:pPr marL="457200" lvl="0" indent="-273050" algn="l" rtl="0">
              <a:lnSpc>
                <a:spcPct val="115000"/>
              </a:lnSpc>
              <a:spcBef>
                <a:spcPts val="0"/>
              </a:spcBef>
              <a:spcAft>
                <a:spcPts val="0"/>
              </a:spcAft>
              <a:buClr>
                <a:schemeClr val="dk1"/>
              </a:buClr>
              <a:buSzPts val="700"/>
              <a:buChar char="●"/>
            </a:pPr>
            <a:r>
              <a:rPr lang="en" sz="1600">
                <a:solidFill>
                  <a:schemeClr val="lt1"/>
                </a:solidFill>
                <a:latin typeface="Montserrat Medium"/>
                <a:ea typeface="Montserrat Medium"/>
                <a:cs typeface="Montserrat Medium"/>
                <a:sym typeface="Montserrat Medium"/>
              </a:rPr>
              <a:t>Gestión de viajes</a:t>
            </a:r>
            <a:br>
              <a:rPr lang="en" sz="1600">
                <a:solidFill>
                  <a:schemeClr val="lt1"/>
                </a:solidFill>
                <a:latin typeface="Montserrat Medium"/>
                <a:ea typeface="Montserrat Medium"/>
                <a:cs typeface="Montserrat Medium"/>
                <a:sym typeface="Montserrat Medium"/>
              </a:rPr>
            </a:br>
            <a:r>
              <a:rPr lang="en" sz="1600">
                <a:solidFill>
                  <a:schemeClr val="lt1"/>
                </a:solidFill>
                <a:latin typeface="Montserrat Medium"/>
                <a:ea typeface="Montserrat Medium"/>
                <a:cs typeface="Montserrat Medium"/>
                <a:sym typeface="Montserrat Medium"/>
              </a:rPr>
              <a:t>Codificación y facturación médica</a:t>
            </a:r>
            <a:endParaRPr sz="1600">
              <a:solidFill>
                <a:schemeClr val="lt1"/>
              </a:solidFill>
              <a:latin typeface="Montserrat Medium"/>
              <a:ea typeface="Montserrat Medium"/>
              <a:cs typeface="Montserrat Medium"/>
              <a:sym typeface="Montserrat Medium"/>
            </a:endParaRPr>
          </a:p>
          <a:p>
            <a:pPr marL="0" lvl="0" indent="0" algn="l" rtl="0">
              <a:spcBef>
                <a:spcPts val="1200"/>
              </a:spcBef>
              <a:spcAft>
                <a:spcPts val="0"/>
              </a:spcAft>
              <a:buNone/>
            </a:pPr>
            <a:endParaRPr sz="2000">
              <a:solidFill>
                <a:schemeClr val="lt1"/>
              </a:solidFill>
              <a:latin typeface="Montserrat Medium"/>
              <a:ea typeface="Montserrat Medium"/>
              <a:cs typeface="Montserrat Medium"/>
              <a:sym typeface="Montserrat Medium"/>
            </a:endParaRPr>
          </a:p>
          <a:p>
            <a:pPr marL="457200" lvl="0" indent="0" algn="l" rtl="0">
              <a:spcBef>
                <a:spcPts val="0"/>
              </a:spcBef>
              <a:spcAft>
                <a:spcPts val="0"/>
              </a:spcAft>
              <a:buNone/>
            </a:pPr>
            <a:endParaRPr sz="9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600">
              <a:solidFill>
                <a:schemeClr val="lt1"/>
              </a:solidFill>
              <a:latin typeface="Montserrat Medium"/>
              <a:ea typeface="Montserrat Medium"/>
              <a:cs typeface="Montserrat Medium"/>
              <a:sym typeface="Montserrat Medium"/>
            </a:endParaRPr>
          </a:p>
          <a:p>
            <a:pPr marL="0" lvl="0" indent="0" algn="l" rtl="0">
              <a:lnSpc>
                <a:spcPct val="395454"/>
              </a:lnSpc>
              <a:spcBef>
                <a:spcPts val="1200"/>
              </a:spcBef>
              <a:spcAft>
                <a:spcPts val="0"/>
              </a:spcAft>
              <a:buNone/>
            </a:pPr>
            <a:endParaRPr sz="1500">
              <a:solidFill>
                <a:schemeClr val="lt1"/>
              </a:solidFill>
              <a:latin typeface="Montserrat Medium"/>
              <a:ea typeface="Montserrat Medium"/>
              <a:cs typeface="Montserrat Medium"/>
              <a:sym typeface="Montserrat Medium"/>
            </a:endParaRPr>
          </a:p>
          <a:p>
            <a:pPr marL="0" lvl="0" indent="0" algn="l" rtl="0">
              <a:lnSpc>
                <a:spcPct val="395454"/>
              </a:lnSpc>
              <a:spcBef>
                <a:spcPts val="1200"/>
              </a:spcBef>
              <a:spcAft>
                <a:spcPts val="0"/>
              </a:spcAft>
              <a:buNone/>
            </a:pPr>
            <a:endParaRPr sz="1500">
              <a:solidFill>
                <a:schemeClr val="lt1"/>
              </a:solidFill>
              <a:latin typeface="Montserrat Medium"/>
              <a:ea typeface="Montserrat Medium"/>
              <a:cs typeface="Montserrat Medium"/>
              <a:sym typeface="Montserrat Medium"/>
            </a:endParaRPr>
          </a:p>
          <a:p>
            <a:pPr marL="0" lvl="0" indent="0" algn="l" rtl="0">
              <a:spcBef>
                <a:spcPts val="1200"/>
              </a:spcBef>
              <a:spcAft>
                <a:spcPts val="0"/>
              </a:spcAft>
              <a:buNone/>
            </a:pPr>
            <a:endParaRPr sz="16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6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6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600">
              <a:solidFill>
                <a:schemeClr val="lt1"/>
              </a:solidFill>
              <a:latin typeface="Montserrat Medium"/>
              <a:ea typeface="Montserrat Medium"/>
              <a:cs typeface="Montserrat Medium"/>
              <a:sym typeface="Montserrat Medium"/>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405"/>
        <p:cNvGrpSpPr/>
        <p:nvPr/>
      </p:nvGrpSpPr>
      <p:grpSpPr>
        <a:xfrm>
          <a:off x="0" y="0"/>
          <a:ext cx="0" cy="0"/>
          <a:chOff x="0" y="0"/>
          <a:chExt cx="0" cy="0"/>
        </a:xfrm>
      </p:grpSpPr>
      <p:cxnSp>
        <p:nvCxnSpPr>
          <p:cNvPr id="406" name="Google Shape;406;p58"/>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407" name="Google Shape;407;p58"/>
          <p:cNvSpPr txBox="1"/>
          <p:nvPr/>
        </p:nvSpPr>
        <p:spPr>
          <a:xfrm>
            <a:off x="514350" y="437525"/>
            <a:ext cx="7815000" cy="11799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3100">
                <a:solidFill>
                  <a:srgbClr val="FFFFFF"/>
                </a:solidFill>
                <a:latin typeface="Playfair Display"/>
                <a:ea typeface="Playfair Display"/>
                <a:cs typeface="Playfair Display"/>
                <a:sym typeface="Playfair Display"/>
              </a:rPr>
              <a:t>Escuelas de oficios / Programas técnicos</a:t>
            </a:r>
            <a:endParaRPr sz="3100">
              <a:solidFill>
                <a:srgbClr val="FFFFFF"/>
              </a:solidFill>
              <a:latin typeface="Playfair Display"/>
              <a:ea typeface="Playfair Display"/>
              <a:cs typeface="Playfair Display"/>
              <a:sym typeface="Playfair Display"/>
            </a:endParaRPr>
          </a:p>
          <a:p>
            <a:pPr marL="0" marR="0" lvl="0" indent="0" algn="l" rtl="0">
              <a:lnSpc>
                <a:spcPct val="100000"/>
              </a:lnSpc>
              <a:spcBef>
                <a:spcPts val="1200"/>
              </a:spcBef>
              <a:spcAft>
                <a:spcPts val="0"/>
              </a:spcAft>
              <a:buClr>
                <a:srgbClr val="000000"/>
              </a:buClr>
              <a:buFont typeface="Arial"/>
              <a:buNone/>
            </a:pPr>
            <a:endParaRPr sz="3100">
              <a:solidFill>
                <a:srgbClr val="FFFFFF"/>
              </a:solidFill>
              <a:latin typeface="Playfair Display"/>
              <a:ea typeface="Playfair Display"/>
              <a:cs typeface="Playfair Display"/>
              <a:sym typeface="Playfair Display"/>
            </a:endParaRPr>
          </a:p>
        </p:txBody>
      </p:sp>
      <p:sp>
        <p:nvSpPr>
          <p:cNvPr id="408" name="Google Shape;408;p58"/>
          <p:cNvSpPr txBox="1"/>
          <p:nvPr/>
        </p:nvSpPr>
        <p:spPr>
          <a:xfrm>
            <a:off x="790600" y="1015300"/>
            <a:ext cx="7998000" cy="3285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600">
                <a:solidFill>
                  <a:schemeClr val="lt1"/>
                </a:solidFill>
                <a:latin typeface="Montserrat Medium"/>
                <a:ea typeface="Montserrat Medium"/>
                <a:cs typeface="Montserrat Medium"/>
                <a:sym typeface="Montserrat Medium"/>
              </a:rPr>
              <a:t>¿Quieres ingresar a un oficio? ¡Asegúrate de decirle a tu consejero escolar en tus reuniones individuales de último año!</a:t>
            </a:r>
            <a:endParaRPr sz="1600">
              <a:solidFill>
                <a:schemeClr val="lt1"/>
              </a:solidFill>
              <a:latin typeface="Montserrat Medium"/>
              <a:ea typeface="Montserrat Medium"/>
              <a:cs typeface="Montserrat Medium"/>
              <a:sym typeface="Montserrat Medium"/>
            </a:endParaRPr>
          </a:p>
          <a:p>
            <a:pPr marL="0" lvl="0" indent="0" algn="l" rtl="0">
              <a:lnSpc>
                <a:spcPct val="115000"/>
              </a:lnSpc>
              <a:spcBef>
                <a:spcPts val="1200"/>
              </a:spcBef>
              <a:spcAft>
                <a:spcPts val="0"/>
              </a:spcAft>
              <a:buClr>
                <a:schemeClr val="dk1"/>
              </a:buClr>
              <a:buSzPts val="1100"/>
              <a:buFont typeface="Arial"/>
              <a:buNone/>
            </a:pPr>
            <a:r>
              <a:rPr lang="en" sz="1600">
                <a:solidFill>
                  <a:schemeClr val="lt1"/>
                </a:solidFill>
                <a:latin typeface="Montserrat Medium"/>
                <a:ea typeface="Montserrat Medium"/>
                <a:cs typeface="Montserrat Medium"/>
                <a:sym typeface="Montserrat Medium"/>
              </a:rPr>
              <a:t>Nuestras escuelas vocacionales locales a menudo ofrecen capacitación inicial financiada con subvenciones (¡gratis!) que dura de 6 a 8 semanas a tiempo completo. En años anteriores, hemos colocado a estudiantes en capacitación gratuita para oficios como soldadura, carpintería, cocina, plomería, tecnología automotriz ¡y más!</a:t>
            </a:r>
            <a:endParaRPr sz="1600">
              <a:solidFill>
                <a:schemeClr val="lt1"/>
              </a:solidFill>
              <a:latin typeface="Montserrat Medium"/>
              <a:ea typeface="Montserrat Medium"/>
              <a:cs typeface="Montserrat Medium"/>
              <a:sym typeface="Montserrat Medium"/>
            </a:endParaRPr>
          </a:p>
          <a:p>
            <a:pPr marL="0" lvl="0" indent="0" algn="l" rtl="0">
              <a:spcBef>
                <a:spcPts val="1200"/>
              </a:spcBef>
              <a:spcAft>
                <a:spcPts val="0"/>
              </a:spcAft>
              <a:buNone/>
            </a:pPr>
            <a:endParaRPr sz="2000">
              <a:solidFill>
                <a:schemeClr val="lt1"/>
              </a:solidFill>
              <a:latin typeface="Montserrat Medium"/>
              <a:ea typeface="Montserrat Medium"/>
              <a:cs typeface="Montserrat Medium"/>
              <a:sym typeface="Montserrat Medium"/>
            </a:endParaRPr>
          </a:p>
          <a:p>
            <a:pPr marL="0" lvl="0" indent="0" algn="just" rtl="0">
              <a:lnSpc>
                <a:spcPct val="100000"/>
              </a:lnSpc>
              <a:spcBef>
                <a:spcPts val="0"/>
              </a:spcBef>
              <a:spcAft>
                <a:spcPts val="0"/>
              </a:spcAft>
              <a:buNone/>
            </a:pPr>
            <a:r>
              <a:rPr lang="en" sz="1900" b="1" u="sng">
                <a:solidFill>
                  <a:schemeClr val="hlink"/>
                </a:solidFill>
                <a:latin typeface="Montserrat"/>
                <a:ea typeface="Montserrat"/>
                <a:cs typeface="Montserrat"/>
                <a:sym typeface="Montserrat"/>
                <a:hlinkClick r:id="rId3"/>
              </a:rPr>
              <a:t>Escuelas de oficios y escuelas técnicas</a:t>
            </a:r>
            <a:endParaRPr sz="1900" b="1">
              <a:solidFill>
                <a:srgbClr val="00FFFF"/>
              </a:solidFill>
              <a:latin typeface="Montserrat"/>
              <a:ea typeface="Montserrat"/>
              <a:cs typeface="Montserrat"/>
              <a:sym typeface="Montserrat"/>
            </a:endParaRPr>
          </a:p>
          <a:p>
            <a:pPr marL="0" lvl="0" indent="0" algn="just" rtl="0">
              <a:lnSpc>
                <a:spcPct val="100000"/>
              </a:lnSpc>
              <a:spcBef>
                <a:spcPts val="0"/>
              </a:spcBef>
              <a:spcAft>
                <a:spcPts val="0"/>
              </a:spcAft>
              <a:buNone/>
            </a:pPr>
            <a:endParaRPr sz="1800" b="1">
              <a:solidFill>
                <a:srgbClr val="00FFFF"/>
              </a:solidFill>
              <a:latin typeface="Montserrat"/>
              <a:ea typeface="Montserrat"/>
              <a:cs typeface="Montserrat"/>
              <a:sym typeface="Montserrat"/>
            </a:endParaRPr>
          </a:p>
          <a:p>
            <a:pPr marL="914400" lvl="0" indent="0" algn="just" rtl="0">
              <a:lnSpc>
                <a:spcPct val="100000"/>
              </a:lnSpc>
              <a:spcBef>
                <a:spcPts val="0"/>
              </a:spcBef>
              <a:spcAft>
                <a:spcPts val="0"/>
              </a:spcAft>
              <a:buNone/>
            </a:pPr>
            <a:endParaRPr sz="1100">
              <a:solidFill>
                <a:schemeClr val="lt1"/>
              </a:solidFill>
            </a:endParaRPr>
          </a:p>
          <a:p>
            <a:pPr marL="457200" lvl="0" indent="0" algn="l" rtl="0">
              <a:spcBef>
                <a:spcPts val="320"/>
              </a:spcBef>
              <a:spcAft>
                <a:spcPts val="0"/>
              </a:spcAft>
              <a:buNone/>
            </a:pPr>
            <a:endParaRPr sz="20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2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200">
              <a:solidFill>
                <a:schemeClr val="lt1"/>
              </a:solidFill>
              <a:latin typeface="Montserrat Medium"/>
              <a:ea typeface="Montserrat Medium"/>
              <a:cs typeface="Montserrat Medium"/>
              <a:sym typeface="Montserrat Medium"/>
            </a:endParaRPr>
          </a:p>
          <a:p>
            <a:pPr marL="0" lvl="0" indent="0" algn="l" rtl="0">
              <a:lnSpc>
                <a:spcPct val="395454"/>
              </a:lnSpc>
              <a:spcBef>
                <a:spcPts val="1200"/>
              </a:spcBef>
              <a:spcAft>
                <a:spcPts val="0"/>
              </a:spcAft>
              <a:buNone/>
            </a:pPr>
            <a:endParaRPr sz="1100">
              <a:solidFill>
                <a:schemeClr val="lt1"/>
              </a:solidFill>
              <a:latin typeface="Montserrat Medium"/>
              <a:ea typeface="Montserrat Medium"/>
              <a:cs typeface="Montserrat Medium"/>
              <a:sym typeface="Montserrat Medium"/>
            </a:endParaRPr>
          </a:p>
          <a:p>
            <a:pPr marL="0" lvl="0" indent="0" algn="l" rtl="0">
              <a:lnSpc>
                <a:spcPct val="395454"/>
              </a:lnSpc>
              <a:spcBef>
                <a:spcPts val="1200"/>
              </a:spcBef>
              <a:spcAft>
                <a:spcPts val="0"/>
              </a:spcAft>
              <a:buNone/>
            </a:pPr>
            <a:endParaRPr sz="1100">
              <a:solidFill>
                <a:schemeClr val="lt1"/>
              </a:solidFill>
              <a:latin typeface="Montserrat Medium"/>
              <a:ea typeface="Montserrat Medium"/>
              <a:cs typeface="Montserrat Medium"/>
              <a:sym typeface="Montserrat Medium"/>
            </a:endParaRPr>
          </a:p>
          <a:p>
            <a:pPr marL="0" lvl="0" indent="0" algn="l" rtl="0">
              <a:spcBef>
                <a:spcPts val="1200"/>
              </a:spcBef>
              <a:spcAft>
                <a:spcPts val="0"/>
              </a:spcAft>
              <a:buNone/>
            </a:pPr>
            <a:endParaRPr sz="12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2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2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200">
              <a:solidFill>
                <a:schemeClr val="lt1"/>
              </a:solidFill>
              <a:latin typeface="Montserrat Medium"/>
              <a:ea typeface="Montserrat Medium"/>
              <a:cs typeface="Montserrat Medium"/>
              <a:sym typeface="Montserrat Medium"/>
            </a:endParaRPr>
          </a:p>
        </p:txBody>
      </p:sp>
      <p:sp>
        <p:nvSpPr>
          <p:cNvPr id="409" name="Google Shape;409;p58"/>
          <p:cNvSpPr/>
          <p:nvPr/>
        </p:nvSpPr>
        <p:spPr>
          <a:xfrm>
            <a:off x="5749000" y="3226650"/>
            <a:ext cx="3623724" cy="1887246"/>
          </a:xfrm>
          <a:prstGeom prst="irregularSeal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1200"/>
              </a:spcBef>
              <a:spcAft>
                <a:spcPts val="0"/>
              </a:spcAft>
              <a:buNone/>
            </a:pPr>
            <a:endParaRPr sz="1000" b="1">
              <a:solidFill>
                <a:schemeClr val="dk1"/>
              </a:solidFill>
              <a:latin typeface="Montserrat"/>
              <a:ea typeface="Montserrat"/>
              <a:cs typeface="Montserrat"/>
              <a:sym typeface="Montserrat"/>
            </a:endParaRPr>
          </a:p>
          <a:p>
            <a:pPr marL="0" lvl="0" indent="0" algn="ctr" rtl="0">
              <a:lnSpc>
                <a:spcPct val="115000"/>
              </a:lnSpc>
              <a:spcBef>
                <a:spcPts val="1200"/>
              </a:spcBef>
              <a:spcAft>
                <a:spcPts val="0"/>
              </a:spcAft>
              <a:buClr>
                <a:schemeClr val="dk1"/>
              </a:buClr>
              <a:buSzPts val="1100"/>
              <a:buFont typeface="Arial"/>
              <a:buNone/>
            </a:pPr>
            <a:r>
              <a:rPr lang="en" sz="1000" b="1">
                <a:solidFill>
                  <a:schemeClr val="dk1"/>
                </a:solidFill>
                <a:latin typeface="Montserrat"/>
                <a:ea typeface="Montserrat"/>
                <a:cs typeface="Montserrat"/>
                <a:sym typeface="Montserrat"/>
              </a:rPr>
              <a:t>Recibiremos información sobre las ofertas para 2026 durante el invierno, ¡así que estén atentos!</a:t>
            </a:r>
            <a:endParaRPr sz="1000" b="1">
              <a:solidFill>
                <a:schemeClr val="dk1"/>
              </a:solidFill>
              <a:latin typeface="Montserrat"/>
              <a:ea typeface="Montserrat"/>
              <a:cs typeface="Montserrat"/>
              <a:sym typeface="Montserrat"/>
            </a:endParaRPr>
          </a:p>
          <a:p>
            <a:pPr marL="0" lvl="0" indent="0" algn="ctr" rtl="0">
              <a:spcBef>
                <a:spcPts val="1200"/>
              </a:spcBef>
              <a:spcAft>
                <a:spcPts val="0"/>
              </a:spcAft>
              <a:buNone/>
            </a:pPr>
            <a:endParaRPr sz="1300" b="1">
              <a:solidFill>
                <a:schemeClr val="dk1"/>
              </a:solidFill>
              <a:latin typeface="Montserrat"/>
              <a:ea typeface="Montserrat"/>
              <a:cs typeface="Montserrat"/>
              <a:sym typeface="Montserrat"/>
            </a:endParaRPr>
          </a:p>
        </p:txBody>
      </p:sp>
      <p:sp>
        <p:nvSpPr>
          <p:cNvPr id="410" name="Google Shape;410;p58"/>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414"/>
        <p:cNvGrpSpPr/>
        <p:nvPr/>
      </p:nvGrpSpPr>
      <p:grpSpPr>
        <a:xfrm>
          <a:off x="0" y="0"/>
          <a:ext cx="0" cy="0"/>
          <a:chOff x="0" y="0"/>
          <a:chExt cx="0" cy="0"/>
        </a:xfrm>
      </p:grpSpPr>
      <p:pic>
        <p:nvPicPr>
          <p:cNvPr id="415" name="Google Shape;415;p59" title="(Spanish) (Spanish) SPANISH.png"/>
          <p:cNvPicPr preferRelativeResize="0"/>
          <p:nvPr/>
        </p:nvPicPr>
        <p:blipFill>
          <a:blip r:embed="rId3">
            <a:alphaModFix/>
          </a:blip>
          <a:stretch>
            <a:fillRect/>
          </a:stretch>
        </p:blipFill>
        <p:spPr>
          <a:xfrm>
            <a:off x="2629425" y="152400"/>
            <a:ext cx="3737896" cy="4838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91"/>
        <p:cNvGrpSpPr/>
        <p:nvPr/>
      </p:nvGrpSpPr>
      <p:grpSpPr>
        <a:xfrm>
          <a:off x="0" y="0"/>
          <a:ext cx="0" cy="0"/>
          <a:chOff x="0" y="0"/>
          <a:chExt cx="0" cy="0"/>
        </a:xfrm>
      </p:grpSpPr>
      <p:cxnSp>
        <p:nvCxnSpPr>
          <p:cNvPr id="92" name="Google Shape;92;p18"/>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93" name="Google Shape;93;p18"/>
          <p:cNvSpPr txBox="1"/>
          <p:nvPr/>
        </p:nvSpPr>
        <p:spPr>
          <a:xfrm>
            <a:off x="514350" y="437525"/>
            <a:ext cx="6568200" cy="11799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3100">
                <a:solidFill>
                  <a:srgbClr val="FFFFFF"/>
                </a:solidFill>
                <a:latin typeface="Playfair Display"/>
                <a:ea typeface="Playfair Display"/>
                <a:cs typeface="Playfair Display"/>
                <a:sym typeface="Playfair Display"/>
              </a:rPr>
              <a:t>Requisitos de Graduación de LHS</a:t>
            </a:r>
            <a:endParaRPr sz="3100">
              <a:solidFill>
                <a:srgbClr val="FFFFFF"/>
              </a:solidFill>
              <a:latin typeface="Playfair Display"/>
              <a:ea typeface="Playfair Display"/>
              <a:cs typeface="Playfair Display"/>
              <a:sym typeface="Playfair Display"/>
            </a:endParaRPr>
          </a:p>
          <a:p>
            <a:pPr marL="0" marR="0" lvl="0" indent="0" algn="l" rtl="0">
              <a:lnSpc>
                <a:spcPct val="150000"/>
              </a:lnSpc>
              <a:spcBef>
                <a:spcPts val="1200"/>
              </a:spcBef>
              <a:spcAft>
                <a:spcPts val="0"/>
              </a:spcAft>
              <a:buNone/>
            </a:pPr>
            <a:endParaRPr sz="3100">
              <a:solidFill>
                <a:srgbClr val="FFFFFF"/>
              </a:solidFill>
              <a:latin typeface="Playfair Display"/>
              <a:ea typeface="Playfair Display"/>
              <a:cs typeface="Playfair Display"/>
              <a:sym typeface="Playfair Display"/>
            </a:endParaRPr>
          </a:p>
        </p:txBody>
      </p:sp>
      <p:sp>
        <p:nvSpPr>
          <p:cNvPr id="94" name="Google Shape;94;p18"/>
          <p:cNvSpPr txBox="1"/>
          <p:nvPr/>
        </p:nvSpPr>
        <p:spPr>
          <a:xfrm>
            <a:off x="3933675" y="859325"/>
            <a:ext cx="5022000" cy="3285300"/>
          </a:xfrm>
          <a:prstGeom prst="rect">
            <a:avLst/>
          </a:prstGeom>
          <a:noFill/>
          <a:ln>
            <a:noFill/>
          </a:ln>
        </p:spPr>
        <p:txBody>
          <a:bodyPr spcFirstLastPara="1" wrap="square" lIns="91425" tIns="91425" rIns="91425" bIns="91425" anchor="t" anchorCtr="0">
            <a:noAutofit/>
          </a:bodyPr>
          <a:lstStyle/>
          <a:p>
            <a:pPr marL="0" lvl="0" indent="0" algn="l" rtl="0">
              <a:lnSpc>
                <a:spcPct val="395454"/>
              </a:lnSpc>
              <a:spcBef>
                <a:spcPts val="1200"/>
              </a:spcBef>
              <a:spcAft>
                <a:spcPts val="0"/>
              </a:spcAft>
              <a:buNone/>
            </a:pPr>
            <a:r>
              <a:rPr lang="en" sz="2000" i="1">
                <a:solidFill>
                  <a:schemeClr val="lt1"/>
                </a:solidFill>
                <a:latin typeface="Montserrat Medium"/>
                <a:ea typeface="Montserrat Medium"/>
                <a:cs typeface="Montserrat Medium"/>
                <a:sym typeface="Montserrat Medium"/>
              </a:rPr>
              <a:t>Vas por buen camino?</a:t>
            </a:r>
            <a:endParaRPr sz="1700">
              <a:solidFill>
                <a:srgbClr val="9B9A9D"/>
              </a:solidFill>
              <a:latin typeface="Montserrat Medium"/>
              <a:ea typeface="Montserrat Medium"/>
              <a:cs typeface="Montserrat Medium"/>
              <a:sym typeface="Montserrat Medium"/>
            </a:endParaRPr>
          </a:p>
          <a:p>
            <a:pPr marL="0" lvl="0" indent="0" algn="l" rtl="0">
              <a:spcBef>
                <a:spcPts val="1200"/>
              </a:spcBef>
              <a:spcAft>
                <a:spcPts val="0"/>
              </a:spcAft>
              <a:buNone/>
            </a:pPr>
            <a:endParaRPr sz="18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8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8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800">
              <a:solidFill>
                <a:schemeClr val="lt1"/>
              </a:solidFill>
              <a:latin typeface="Montserrat Medium"/>
              <a:ea typeface="Montserrat Medium"/>
              <a:cs typeface="Montserrat Medium"/>
              <a:sym typeface="Montserrat Medium"/>
            </a:endParaRPr>
          </a:p>
        </p:txBody>
      </p:sp>
      <p:sp>
        <p:nvSpPr>
          <p:cNvPr id="95" name="Google Shape;95;p18"/>
          <p:cNvSpPr txBox="1"/>
          <p:nvPr/>
        </p:nvSpPr>
        <p:spPr>
          <a:xfrm>
            <a:off x="4041125" y="1292025"/>
            <a:ext cx="5022000" cy="2860200"/>
          </a:xfrm>
          <a:prstGeom prst="rect">
            <a:avLst/>
          </a:prstGeom>
          <a:noFill/>
          <a:ln>
            <a:noFill/>
          </a:ln>
        </p:spPr>
        <p:txBody>
          <a:bodyPr spcFirstLastPara="1" wrap="square" lIns="0" tIns="45700" rIns="0" bIns="45700" anchor="t" anchorCtr="0">
            <a:noAutofit/>
          </a:bodyPr>
          <a:lstStyle/>
          <a:p>
            <a:pPr marL="457200" lvl="0" indent="-323850" algn="l" rtl="0">
              <a:lnSpc>
                <a:spcPct val="90000"/>
              </a:lnSpc>
              <a:spcBef>
                <a:spcPts val="0"/>
              </a:spcBef>
              <a:spcAft>
                <a:spcPts val="0"/>
              </a:spcAft>
              <a:buClr>
                <a:srgbClr val="FFFFFF"/>
              </a:buClr>
              <a:buSzPts val="1500"/>
              <a:buFont typeface="Montserrat"/>
              <a:buChar char="●"/>
            </a:pPr>
            <a:r>
              <a:rPr lang="en" sz="1500">
                <a:solidFill>
                  <a:srgbClr val="FFFFFF"/>
                </a:solidFill>
                <a:latin typeface="Montserrat"/>
                <a:ea typeface="Montserrat"/>
                <a:cs typeface="Montserrat"/>
                <a:sym typeface="Montserrat"/>
              </a:rPr>
              <a:t>20 créditos en inglés</a:t>
            </a:r>
            <a:endParaRPr sz="1500">
              <a:solidFill>
                <a:srgbClr val="FFFFFF"/>
              </a:solidFill>
              <a:latin typeface="Montserrat"/>
              <a:ea typeface="Montserrat"/>
              <a:cs typeface="Montserrat"/>
              <a:sym typeface="Montserrat"/>
            </a:endParaRPr>
          </a:p>
          <a:p>
            <a:pPr marL="457200" lvl="0" indent="-323850" algn="l" rtl="0">
              <a:lnSpc>
                <a:spcPct val="90000"/>
              </a:lnSpc>
              <a:spcBef>
                <a:spcPts val="0"/>
              </a:spcBef>
              <a:spcAft>
                <a:spcPts val="0"/>
              </a:spcAft>
              <a:buClr>
                <a:srgbClr val="FFFFFF"/>
              </a:buClr>
              <a:buSzPts val="1500"/>
              <a:buFont typeface="Montserrat"/>
              <a:buChar char="●"/>
            </a:pPr>
            <a:r>
              <a:rPr lang="en" sz="1500">
                <a:solidFill>
                  <a:srgbClr val="FFFFFF"/>
                </a:solidFill>
                <a:latin typeface="Montserrat"/>
                <a:ea typeface="Montserrat"/>
                <a:cs typeface="Montserrat"/>
                <a:sym typeface="Montserrat"/>
              </a:rPr>
              <a:t>10 créditos en Historia de EE. UU.</a:t>
            </a:r>
            <a:endParaRPr sz="1500">
              <a:solidFill>
                <a:srgbClr val="FFFFFF"/>
              </a:solidFill>
              <a:latin typeface="Montserrat"/>
              <a:ea typeface="Montserrat"/>
              <a:cs typeface="Montserrat"/>
              <a:sym typeface="Montserrat"/>
            </a:endParaRPr>
          </a:p>
          <a:p>
            <a:pPr marL="457200" lvl="0" indent="-323850" algn="l" rtl="0">
              <a:lnSpc>
                <a:spcPct val="90000"/>
              </a:lnSpc>
              <a:spcBef>
                <a:spcPts val="0"/>
              </a:spcBef>
              <a:spcAft>
                <a:spcPts val="0"/>
              </a:spcAft>
              <a:buClr>
                <a:srgbClr val="FFFFFF"/>
              </a:buClr>
              <a:buSzPts val="1500"/>
              <a:buFont typeface="Montserrat"/>
              <a:buChar char="●"/>
            </a:pPr>
            <a:r>
              <a:rPr lang="en" sz="1500">
                <a:solidFill>
                  <a:srgbClr val="FFFFFF"/>
                </a:solidFill>
                <a:latin typeface="Montserrat"/>
                <a:ea typeface="Montserrat"/>
                <a:cs typeface="Montserrat"/>
                <a:sym typeface="Montserrat"/>
              </a:rPr>
              <a:t>5 créditos en Historia Mundial</a:t>
            </a:r>
            <a:endParaRPr sz="1500">
              <a:solidFill>
                <a:srgbClr val="FFFFFF"/>
              </a:solidFill>
              <a:latin typeface="Montserrat"/>
              <a:ea typeface="Montserrat"/>
              <a:cs typeface="Montserrat"/>
              <a:sym typeface="Montserrat"/>
            </a:endParaRPr>
          </a:p>
          <a:p>
            <a:pPr marL="457200" lvl="0" indent="-323850" algn="l" rtl="0">
              <a:lnSpc>
                <a:spcPct val="90000"/>
              </a:lnSpc>
              <a:spcBef>
                <a:spcPts val="0"/>
              </a:spcBef>
              <a:spcAft>
                <a:spcPts val="0"/>
              </a:spcAft>
              <a:buClr>
                <a:srgbClr val="FFFFFF"/>
              </a:buClr>
              <a:buSzPts val="1500"/>
              <a:buFont typeface="Montserrat"/>
              <a:buChar char="●"/>
            </a:pPr>
            <a:r>
              <a:rPr lang="en" sz="1500">
                <a:solidFill>
                  <a:srgbClr val="FFFFFF"/>
                </a:solidFill>
                <a:latin typeface="Montserrat"/>
                <a:ea typeface="Montserrat"/>
                <a:cs typeface="Montserrat"/>
                <a:sym typeface="Montserrat"/>
              </a:rPr>
              <a:t>15 créditos en matemáticas (incluyendo Álgebra y Geometría)</a:t>
            </a:r>
            <a:endParaRPr sz="1500">
              <a:solidFill>
                <a:srgbClr val="FFFFFF"/>
              </a:solidFill>
              <a:latin typeface="Montserrat"/>
              <a:ea typeface="Montserrat"/>
              <a:cs typeface="Montserrat"/>
              <a:sym typeface="Montserrat"/>
            </a:endParaRPr>
          </a:p>
          <a:p>
            <a:pPr marL="457200" lvl="0" indent="-323850" algn="l" rtl="0">
              <a:lnSpc>
                <a:spcPct val="90000"/>
              </a:lnSpc>
              <a:spcBef>
                <a:spcPts val="0"/>
              </a:spcBef>
              <a:spcAft>
                <a:spcPts val="0"/>
              </a:spcAft>
              <a:buClr>
                <a:srgbClr val="FFFFFF"/>
              </a:buClr>
              <a:buSzPts val="1500"/>
              <a:buFont typeface="Montserrat"/>
              <a:buChar char="●"/>
            </a:pPr>
            <a:r>
              <a:rPr lang="en" sz="1500">
                <a:solidFill>
                  <a:srgbClr val="FFFFFF"/>
                </a:solidFill>
                <a:latin typeface="Montserrat"/>
                <a:ea typeface="Montserrat"/>
                <a:cs typeface="Montserrat"/>
                <a:sym typeface="Montserrat"/>
              </a:rPr>
              <a:t>15 créditos en ciencias</a:t>
            </a:r>
            <a:endParaRPr sz="1500">
              <a:solidFill>
                <a:srgbClr val="FFFFFF"/>
              </a:solidFill>
              <a:latin typeface="Montserrat"/>
              <a:ea typeface="Montserrat"/>
              <a:cs typeface="Montserrat"/>
              <a:sym typeface="Montserrat"/>
            </a:endParaRPr>
          </a:p>
          <a:p>
            <a:pPr marL="457200" lvl="0" indent="-323850" algn="l" rtl="0">
              <a:lnSpc>
                <a:spcPct val="90000"/>
              </a:lnSpc>
              <a:spcBef>
                <a:spcPts val="0"/>
              </a:spcBef>
              <a:spcAft>
                <a:spcPts val="0"/>
              </a:spcAft>
              <a:buClr>
                <a:srgbClr val="FFFFFF"/>
              </a:buClr>
              <a:buSzPts val="1500"/>
              <a:buFont typeface="Montserrat"/>
              <a:buChar char="●"/>
            </a:pPr>
            <a:r>
              <a:rPr lang="en" sz="1500">
                <a:solidFill>
                  <a:srgbClr val="FFFFFF"/>
                </a:solidFill>
                <a:latin typeface="Montserrat"/>
                <a:ea typeface="Montserrat"/>
                <a:cs typeface="Montserrat"/>
                <a:sym typeface="Montserrat"/>
              </a:rPr>
              <a:t>15 créditos en Bienestar:</a:t>
            </a:r>
            <a:endParaRPr sz="1500">
              <a:solidFill>
                <a:srgbClr val="FFFFFF"/>
              </a:solidFill>
              <a:latin typeface="Montserrat"/>
              <a:ea typeface="Montserrat"/>
              <a:cs typeface="Montserrat"/>
              <a:sym typeface="Montserrat"/>
            </a:endParaRPr>
          </a:p>
          <a:p>
            <a:pPr marL="457200" lvl="0" indent="-323850" algn="l" rtl="0">
              <a:lnSpc>
                <a:spcPct val="90000"/>
              </a:lnSpc>
              <a:spcBef>
                <a:spcPts val="0"/>
              </a:spcBef>
              <a:spcAft>
                <a:spcPts val="0"/>
              </a:spcAft>
              <a:buClr>
                <a:srgbClr val="FFFFFF"/>
              </a:buClr>
              <a:buSzPts val="1500"/>
              <a:buFont typeface="Montserrat"/>
              <a:buChar char="●"/>
            </a:pPr>
            <a:r>
              <a:rPr lang="en" sz="1500">
                <a:solidFill>
                  <a:srgbClr val="FFFFFF"/>
                </a:solidFill>
                <a:latin typeface="Montserrat"/>
                <a:ea typeface="Montserrat"/>
                <a:cs typeface="Montserrat"/>
                <a:sym typeface="Montserrat"/>
              </a:rPr>
              <a:t>10 créditos en Educación Física o equivalente*</a:t>
            </a:r>
            <a:endParaRPr sz="1500">
              <a:solidFill>
                <a:srgbClr val="FFFFFF"/>
              </a:solidFill>
              <a:latin typeface="Montserrat"/>
              <a:ea typeface="Montserrat"/>
              <a:cs typeface="Montserrat"/>
              <a:sym typeface="Montserrat"/>
            </a:endParaRPr>
          </a:p>
          <a:p>
            <a:pPr marL="457200" lvl="0" indent="-323850" algn="l" rtl="0">
              <a:lnSpc>
                <a:spcPct val="90000"/>
              </a:lnSpc>
              <a:spcBef>
                <a:spcPts val="0"/>
              </a:spcBef>
              <a:spcAft>
                <a:spcPts val="0"/>
              </a:spcAft>
              <a:buClr>
                <a:srgbClr val="FFFFFF"/>
              </a:buClr>
              <a:buSzPts val="1500"/>
              <a:buFont typeface="Montserrat"/>
              <a:buChar char="●"/>
            </a:pPr>
            <a:r>
              <a:rPr lang="en" sz="1500">
                <a:solidFill>
                  <a:srgbClr val="FFFFFF"/>
                </a:solidFill>
                <a:latin typeface="Montserrat"/>
                <a:ea typeface="Montserrat"/>
                <a:cs typeface="Montserrat"/>
                <a:sym typeface="Montserrat"/>
              </a:rPr>
              <a:t>5 créditos en Salud (A y B) o equivalente*</a:t>
            </a:r>
            <a:endParaRPr sz="1500">
              <a:solidFill>
                <a:srgbClr val="FFFFFF"/>
              </a:solidFill>
              <a:latin typeface="Montserrat"/>
              <a:ea typeface="Montserrat"/>
              <a:cs typeface="Montserrat"/>
              <a:sym typeface="Montserrat"/>
            </a:endParaRPr>
          </a:p>
          <a:p>
            <a:pPr marL="457200" lvl="0" indent="-323850" algn="l" rtl="0">
              <a:lnSpc>
                <a:spcPct val="90000"/>
              </a:lnSpc>
              <a:spcBef>
                <a:spcPts val="0"/>
              </a:spcBef>
              <a:spcAft>
                <a:spcPts val="0"/>
              </a:spcAft>
              <a:buClr>
                <a:srgbClr val="FFFFFF"/>
              </a:buClr>
              <a:buSzPts val="1500"/>
              <a:buFont typeface="Montserrat"/>
              <a:buChar char="●"/>
            </a:pPr>
            <a:r>
              <a:rPr lang="en" sz="1500">
                <a:solidFill>
                  <a:srgbClr val="FFFFFF"/>
                </a:solidFill>
                <a:latin typeface="Montserrat"/>
                <a:ea typeface="Montserrat"/>
                <a:cs typeface="Montserrat"/>
                <a:sym typeface="Montserrat"/>
              </a:rPr>
              <a:t>* AFJROTC, Danza, Coro de Show o Banda pueden sustituir este requisito cada año</a:t>
            </a:r>
            <a:endParaRPr sz="1500">
              <a:solidFill>
                <a:srgbClr val="FFFFFF"/>
              </a:solidFill>
              <a:latin typeface="Montserrat"/>
              <a:ea typeface="Montserrat"/>
              <a:cs typeface="Montserrat"/>
              <a:sym typeface="Montserrat"/>
            </a:endParaRPr>
          </a:p>
          <a:p>
            <a:pPr marL="0" lvl="0" indent="0" algn="l" rtl="0">
              <a:lnSpc>
                <a:spcPct val="90000"/>
              </a:lnSpc>
              <a:spcBef>
                <a:spcPts val="0"/>
              </a:spcBef>
              <a:spcAft>
                <a:spcPts val="0"/>
              </a:spcAft>
              <a:buNone/>
            </a:pPr>
            <a:endParaRPr sz="1500">
              <a:solidFill>
                <a:srgbClr val="FFFFFF"/>
              </a:solidFill>
              <a:latin typeface="Montserrat"/>
              <a:ea typeface="Montserrat"/>
              <a:cs typeface="Montserrat"/>
              <a:sym typeface="Montserrat"/>
            </a:endParaRPr>
          </a:p>
          <a:p>
            <a:pPr marL="0" lvl="0" indent="0" algn="l" rtl="0">
              <a:lnSpc>
                <a:spcPct val="90000"/>
              </a:lnSpc>
              <a:spcBef>
                <a:spcPts val="0"/>
              </a:spcBef>
              <a:spcAft>
                <a:spcPts val="0"/>
              </a:spcAft>
              <a:buNone/>
            </a:pPr>
            <a:r>
              <a:rPr lang="en" sz="1500" b="1">
                <a:solidFill>
                  <a:srgbClr val="FFFFFF"/>
                </a:solidFill>
                <a:latin typeface="Montserrat"/>
                <a:ea typeface="Montserrat"/>
                <a:cs typeface="Montserrat"/>
                <a:sym typeface="Montserrat"/>
              </a:rPr>
              <a:t>Se necesitan 90 créditos en total para obtener el diploma de LHS</a:t>
            </a:r>
            <a:endParaRPr sz="1500" b="1">
              <a:solidFill>
                <a:srgbClr val="FFFFFF"/>
              </a:solidFill>
              <a:latin typeface="Montserrat"/>
              <a:ea typeface="Montserrat"/>
              <a:cs typeface="Montserrat"/>
              <a:sym typeface="Montserrat"/>
            </a:endParaRPr>
          </a:p>
        </p:txBody>
      </p:sp>
      <p:pic>
        <p:nvPicPr>
          <p:cNvPr id="96" name="Google Shape;96;p18"/>
          <p:cNvPicPr preferRelativeResize="0"/>
          <p:nvPr/>
        </p:nvPicPr>
        <p:blipFill rotWithShape="1">
          <a:blip r:embed="rId3">
            <a:alphaModFix/>
          </a:blip>
          <a:srcRect t="951" b="961"/>
          <a:stretch/>
        </p:blipFill>
        <p:spPr>
          <a:xfrm>
            <a:off x="566475" y="859325"/>
            <a:ext cx="3321351" cy="4226500"/>
          </a:xfrm>
          <a:prstGeom prst="rect">
            <a:avLst/>
          </a:prstGeom>
          <a:noFill/>
          <a:ln w="19050" cap="flat" cmpd="sng">
            <a:solidFill>
              <a:srgbClr val="363D46"/>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100"/>
        <p:cNvGrpSpPr/>
        <p:nvPr/>
      </p:nvGrpSpPr>
      <p:grpSpPr>
        <a:xfrm>
          <a:off x="0" y="0"/>
          <a:ext cx="0" cy="0"/>
          <a:chOff x="0" y="0"/>
          <a:chExt cx="0" cy="0"/>
        </a:xfrm>
      </p:grpSpPr>
      <p:cxnSp>
        <p:nvCxnSpPr>
          <p:cNvPr id="101" name="Google Shape;101;p19"/>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102" name="Google Shape;102;p19"/>
          <p:cNvSpPr txBox="1"/>
          <p:nvPr/>
        </p:nvSpPr>
        <p:spPr>
          <a:xfrm>
            <a:off x="514350" y="437525"/>
            <a:ext cx="7545300" cy="10737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2500">
                <a:solidFill>
                  <a:srgbClr val="FFFFFF"/>
                </a:solidFill>
                <a:latin typeface="Playfair Display"/>
                <a:ea typeface="Playfair Display"/>
                <a:cs typeface="Playfair Display"/>
                <a:sym typeface="Playfair Display"/>
              </a:rPr>
              <a:t>Cuáles son mis opciones después de la secundaria?</a:t>
            </a:r>
            <a:endParaRPr sz="2500">
              <a:solidFill>
                <a:srgbClr val="FFFFFF"/>
              </a:solidFill>
              <a:latin typeface="Playfair Display"/>
              <a:ea typeface="Playfair Display"/>
              <a:cs typeface="Playfair Display"/>
              <a:sym typeface="Playfair Display"/>
            </a:endParaRPr>
          </a:p>
          <a:p>
            <a:pPr marL="0" marR="0" lvl="0" indent="0" algn="l" rtl="0">
              <a:lnSpc>
                <a:spcPct val="150000"/>
              </a:lnSpc>
              <a:spcBef>
                <a:spcPts val="1200"/>
              </a:spcBef>
              <a:spcAft>
                <a:spcPts val="0"/>
              </a:spcAft>
              <a:buNone/>
            </a:pPr>
            <a:endParaRPr sz="3100">
              <a:solidFill>
                <a:srgbClr val="FFFFFF"/>
              </a:solidFill>
              <a:latin typeface="Playfair Display"/>
              <a:ea typeface="Playfair Display"/>
              <a:cs typeface="Playfair Display"/>
              <a:sym typeface="Playfair Display"/>
            </a:endParaRPr>
          </a:p>
        </p:txBody>
      </p:sp>
      <p:sp>
        <p:nvSpPr>
          <p:cNvPr id="103" name="Google Shape;103;p19"/>
          <p:cNvSpPr txBox="1"/>
          <p:nvPr/>
        </p:nvSpPr>
        <p:spPr>
          <a:xfrm>
            <a:off x="545125" y="1088075"/>
            <a:ext cx="7815000" cy="32853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sz="2600">
              <a:solidFill>
                <a:schemeClr val="lt1"/>
              </a:solidFill>
              <a:latin typeface="Montserrat Medium"/>
              <a:ea typeface="Montserrat Medium"/>
              <a:cs typeface="Montserrat Medium"/>
              <a:sym typeface="Montserrat Medium"/>
            </a:endParaRPr>
          </a:p>
          <a:p>
            <a:pPr marL="457200" lvl="0" indent="-349250" algn="l" rtl="0">
              <a:spcBef>
                <a:spcPts val="720"/>
              </a:spcBef>
              <a:spcAft>
                <a:spcPts val="0"/>
              </a:spcAft>
              <a:buClr>
                <a:schemeClr val="lt1"/>
              </a:buClr>
              <a:buSzPts val="1900"/>
              <a:buFont typeface="Montserrat Medium"/>
              <a:buChar char="●"/>
            </a:pPr>
            <a:r>
              <a:rPr lang="en" sz="1900">
                <a:solidFill>
                  <a:schemeClr val="lt1"/>
                </a:solidFill>
                <a:latin typeface="Montserrat Medium"/>
                <a:ea typeface="Montserrat Medium"/>
                <a:cs typeface="Montserrat Medium"/>
                <a:sym typeface="Montserrat Medium"/>
              </a:rPr>
              <a:t>Universidades de 2 y 4 años</a:t>
            </a:r>
            <a:br>
              <a:rPr lang="en" sz="1900">
                <a:solidFill>
                  <a:schemeClr val="lt1"/>
                </a:solidFill>
                <a:latin typeface="Montserrat Medium"/>
                <a:ea typeface="Montserrat Medium"/>
                <a:cs typeface="Montserrat Medium"/>
                <a:sym typeface="Montserrat Medium"/>
              </a:rPr>
            </a:br>
            <a:endParaRPr sz="1900">
              <a:solidFill>
                <a:schemeClr val="lt1"/>
              </a:solidFill>
              <a:latin typeface="Montserrat Medium"/>
              <a:ea typeface="Montserrat Medium"/>
              <a:cs typeface="Montserrat Medium"/>
              <a:sym typeface="Montserrat Medium"/>
            </a:endParaRPr>
          </a:p>
          <a:p>
            <a:pPr marL="457200" lvl="0" indent="-349250" algn="l" rtl="0">
              <a:spcBef>
                <a:spcPts val="720"/>
              </a:spcBef>
              <a:spcAft>
                <a:spcPts val="0"/>
              </a:spcAft>
              <a:buClr>
                <a:schemeClr val="lt1"/>
              </a:buClr>
              <a:buSzPts val="1900"/>
              <a:buFont typeface="Montserrat Medium"/>
              <a:buChar char="●"/>
            </a:pPr>
            <a:r>
              <a:rPr lang="en" sz="1900">
                <a:solidFill>
                  <a:schemeClr val="lt1"/>
                </a:solidFill>
                <a:latin typeface="Montserrat Medium"/>
                <a:ea typeface="Montserrat Medium"/>
                <a:cs typeface="Montserrat Medium"/>
                <a:sym typeface="Montserrat Medium"/>
              </a:rPr>
              <a:t>Programas técnicos o vocacionales</a:t>
            </a:r>
            <a:br>
              <a:rPr lang="en" sz="1900">
                <a:solidFill>
                  <a:schemeClr val="lt1"/>
                </a:solidFill>
                <a:latin typeface="Montserrat Medium"/>
                <a:ea typeface="Montserrat Medium"/>
                <a:cs typeface="Montserrat Medium"/>
                <a:sym typeface="Montserrat Medium"/>
              </a:rPr>
            </a:br>
            <a:endParaRPr sz="1900">
              <a:solidFill>
                <a:schemeClr val="lt1"/>
              </a:solidFill>
              <a:latin typeface="Montserrat Medium"/>
              <a:ea typeface="Montserrat Medium"/>
              <a:cs typeface="Montserrat Medium"/>
              <a:sym typeface="Montserrat Medium"/>
            </a:endParaRPr>
          </a:p>
          <a:p>
            <a:pPr marL="457200" lvl="0" indent="-349250" algn="l" rtl="0">
              <a:spcBef>
                <a:spcPts val="720"/>
              </a:spcBef>
              <a:spcAft>
                <a:spcPts val="0"/>
              </a:spcAft>
              <a:buClr>
                <a:schemeClr val="lt1"/>
              </a:buClr>
              <a:buSzPts val="1900"/>
              <a:buFont typeface="Montserrat Medium"/>
              <a:buChar char="●"/>
            </a:pPr>
            <a:r>
              <a:rPr lang="en" sz="1900">
                <a:solidFill>
                  <a:schemeClr val="lt1"/>
                </a:solidFill>
                <a:latin typeface="Montserrat Medium"/>
                <a:ea typeface="Montserrat Medium"/>
                <a:cs typeface="Montserrat Medium"/>
                <a:sym typeface="Montserrat Medium"/>
              </a:rPr>
              <a:t>Militar</a:t>
            </a:r>
            <a:br>
              <a:rPr lang="en" sz="1900">
                <a:solidFill>
                  <a:schemeClr val="lt1"/>
                </a:solidFill>
                <a:latin typeface="Montserrat Medium"/>
                <a:ea typeface="Montserrat Medium"/>
                <a:cs typeface="Montserrat Medium"/>
                <a:sym typeface="Montserrat Medium"/>
              </a:rPr>
            </a:br>
            <a:endParaRPr sz="1900">
              <a:solidFill>
                <a:schemeClr val="lt1"/>
              </a:solidFill>
              <a:latin typeface="Montserrat Medium"/>
              <a:ea typeface="Montserrat Medium"/>
              <a:cs typeface="Montserrat Medium"/>
              <a:sym typeface="Montserrat Medium"/>
            </a:endParaRPr>
          </a:p>
          <a:p>
            <a:pPr marL="457200" lvl="0" indent="-349250" algn="l" rtl="0">
              <a:spcBef>
                <a:spcPts val="720"/>
              </a:spcBef>
              <a:spcAft>
                <a:spcPts val="0"/>
              </a:spcAft>
              <a:buClr>
                <a:schemeClr val="lt1"/>
              </a:buClr>
              <a:buSzPts val="1900"/>
              <a:buFont typeface="Montserrat Medium"/>
              <a:buChar char="●"/>
            </a:pPr>
            <a:r>
              <a:rPr lang="en" sz="1900">
                <a:solidFill>
                  <a:schemeClr val="lt1"/>
                </a:solidFill>
                <a:latin typeface="Montserrat Medium"/>
                <a:ea typeface="Montserrat Medium"/>
                <a:cs typeface="Montserrat Medium"/>
                <a:sym typeface="Montserrat Medium"/>
              </a:rPr>
              <a:t>Empleo</a:t>
            </a:r>
            <a:endParaRPr sz="1900">
              <a:solidFill>
                <a:schemeClr val="lt1"/>
              </a:solidFill>
              <a:latin typeface="Montserrat Medium"/>
              <a:ea typeface="Montserrat Medium"/>
              <a:cs typeface="Montserrat Medium"/>
              <a:sym typeface="Montserrat Medium"/>
            </a:endParaRPr>
          </a:p>
          <a:p>
            <a:pPr marL="457200" lvl="0" indent="0" algn="l" rtl="0">
              <a:spcBef>
                <a:spcPts val="720"/>
              </a:spcBef>
              <a:spcAft>
                <a:spcPts val="0"/>
              </a:spcAft>
              <a:buNone/>
            </a:pPr>
            <a:endParaRPr sz="2600">
              <a:solidFill>
                <a:schemeClr val="lt1"/>
              </a:solidFill>
              <a:latin typeface="Montserrat Medium"/>
              <a:ea typeface="Montserrat Medium"/>
              <a:cs typeface="Montserrat Medium"/>
              <a:sym typeface="Montserrat Medium"/>
            </a:endParaRPr>
          </a:p>
          <a:p>
            <a:pPr marL="457200" lvl="0" indent="0" algn="l" rtl="0">
              <a:spcBef>
                <a:spcPts val="0"/>
              </a:spcBef>
              <a:spcAft>
                <a:spcPts val="0"/>
              </a:spcAft>
              <a:buNone/>
            </a:pPr>
            <a:endParaRPr>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6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600">
              <a:solidFill>
                <a:schemeClr val="lt1"/>
              </a:solidFill>
              <a:latin typeface="Montserrat Medium"/>
              <a:ea typeface="Montserrat Medium"/>
              <a:cs typeface="Montserrat Medium"/>
              <a:sym typeface="Montserrat Medium"/>
            </a:endParaRPr>
          </a:p>
          <a:p>
            <a:pPr marL="0" lvl="0" indent="0" algn="l" rtl="0">
              <a:lnSpc>
                <a:spcPct val="395454"/>
              </a:lnSpc>
              <a:spcBef>
                <a:spcPts val="1200"/>
              </a:spcBef>
              <a:spcAft>
                <a:spcPts val="0"/>
              </a:spcAft>
              <a:buNone/>
            </a:pPr>
            <a:endParaRPr sz="1500">
              <a:solidFill>
                <a:srgbClr val="9B9A9D"/>
              </a:solidFill>
              <a:latin typeface="Montserrat Medium"/>
              <a:ea typeface="Montserrat Medium"/>
              <a:cs typeface="Montserrat Medium"/>
              <a:sym typeface="Montserrat Medium"/>
            </a:endParaRPr>
          </a:p>
          <a:p>
            <a:pPr marL="0" lvl="0" indent="0" algn="l" rtl="0">
              <a:lnSpc>
                <a:spcPct val="395454"/>
              </a:lnSpc>
              <a:spcBef>
                <a:spcPts val="1200"/>
              </a:spcBef>
              <a:spcAft>
                <a:spcPts val="0"/>
              </a:spcAft>
              <a:buNone/>
            </a:pPr>
            <a:endParaRPr sz="1500">
              <a:solidFill>
                <a:srgbClr val="9B9A9D"/>
              </a:solidFill>
              <a:latin typeface="Montserrat Medium"/>
              <a:ea typeface="Montserrat Medium"/>
              <a:cs typeface="Montserrat Medium"/>
              <a:sym typeface="Montserrat Medium"/>
            </a:endParaRPr>
          </a:p>
          <a:p>
            <a:pPr marL="0" lvl="0" indent="0" algn="l" rtl="0">
              <a:spcBef>
                <a:spcPts val="1200"/>
              </a:spcBef>
              <a:spcAft>
                <a:spcPts val="0"/>
              </a:spcAft>
              <a:buNone/>
            </a:pPr>
            <a:endParaRPr sz="16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6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6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600">
              <a:solidFill>
                <a:schemeClr val="lt1"/>
              </a:solidFill>
              <a:latin typeface="Montserrat Medium"/>
              <a:ea typeface="Montserrat Medium"/>
              <a:cs typeface="Montserrat Medium"/>
              <a:sym typeface="Montserrat Medium"/>
            </a:endParaRPr>
          </a:p>
        </p:txBody>
      </p:sp>
      <p:sp>
        <p:nvSpPr>
          <p:cNvPr id="104" name="Google Shape;104;p19"/>
          <p:cNvSpPr/>
          <p:nvPr/>
        </p:nvSpPr>
        <p:spPr>
          <a:xfrm>
            <a:off x="5080775" y="1905225"/>
            <a:ext cx="3946212" cy="3017142"/>
          </a:xfrm>
          <a:prstGeom prst="irregularSeal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highlight>
                <a:srgbClr val="FF00FF"/>
              </a:highlight>
            </a:endParaRPr>
          </a:p>
        </p:txBody>
      </p:sp>
      <p:sp>
        <p:nvSpPr>
          <p:cNvPr id="105" name="Google Shape;105;p19"/>
          <p:cNvSpPr txBox="1"/>
          <p:nvPr/>
        </p:nvSpPr>
        <p:spPr>
          <a:xfrm>
            <a:off x="5981975" y="2864750"/>
            <a:ext cx="2308500" cy="73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dk2"/>
                </a:solidFill>
                <a:latin typeface="Montserrat SemiBold"/>
                <a:ea typeface="Montserrat SemiBold"/>
                <a:cs typeface="Montserrat SemiBold"/>
                <a:sym typeface="Montserrat SemiBold"/>
              </a:rPr>
              <a:t>Workshops &amp; programming offered on all options</a:t>
            </a:r>
            <a:endParaRPr sz="2100">
              <a:solidFill>
                <a:schemeClr val="dk2"/>
              </a:solidFill>
              <a:latin typeface="Montserrat SemiBold"/>
              <a:ea typeface="Montserrat SemiBold"/>
              <a:cs typeface="Montserrat SemiBold"/>
              <a:sym typeface="Montserrat SemiBold"/>
            </a:endParaRPr>
          </a:p>
        </p:txBody>
      </p:sp>
      <p:sp>
        <p:nvSpPr>
          <p:cNvPr id="106" name="Google Shape;106;p19"/>
          <p:cNvSpPr/>
          <p:nvPr/>
        </p:nvSpPr>
        <p:spPr>
          <a:xfrm>
            <a:off x="4621525" y="1066775"/>
            <a:ext cx="3633600" cy="1145400"/>
          </a:xfrm>
          <a:prstGeom prst="leftArrow">
            <a:avLst>
              <a:gd name="adj1" fmla="val 50000"/>
              <a:gd name="adj2" fmla="val 50000"/>
            </a:avLst>
          </a:prstGeom>
          <a:solidFill>
            <a:srgbClr val="D0E0E3"/>
          </a:solidFill>
          <a:ln w="9525" cap="flat" cmpd="sng">
            <a:solidFill>
              <a:srgbClr val="363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dk1"/>
              </a:solidFill>
              <a:highlight>
                <a:srgbClr val="FF00FF"/>
              </a:highlight>
            </a:endParaRPr>
          </a:p>
        </p:txBody>
      </p:sp>
      <p:sp>
        <p:nvSpPr>
          <p:cNvPr id="107" name="Google Shape;107;p19"/>
          <p:cNvSpPr txBox="1"/>
          <p:nvPr/>
        </p:nvSpPr>
        <p:spPr>
          <a:xfrm>
            <a:off x="4774175" y="1385525"/>
            <a:ext cx="3516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latin typeface="Century Gothic"/>
                <a:ea typeface="Century Gothic"/>
                <a:cs typeface="Century Gothic"/>
                <a:sym typeface="Century Gothic"/>
              </a:rPr>
              <a:t>Expanded Focus - Why?</a:t>
            </a:r>
            <a:endParaRPr sz="2100" b="1">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111"/>
        <p:cNvGrpSpPr/>
        <p:nvPr/>
      </p:nvGrpSpPr>
      <p:grpSpPr>
        <a:xfrm>
          <a:off x="0" y="0"/>
          <a:ext cx="0" cy="0"/>
          <a:chOff x="0" y="0"/>
          <a:chExt cx="0" cy="0"/>
        </a:xfrm>
      </p:grpSpPr>
      <p:cxnSp>
        <p:nvCxnSpPr>
          <p:cNvPr id="112" name="Google Shape;112;p20"/>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113" name="Google Shape;113;p20"/>
          <p:cNvSpPr txBox="1"/>
          <p:nvPr/>
        </p:nvSpPr>
        <p:spPr>
          <a:xfrm>
            <a:off x="514350" y="437525"/>
            <a:ext cx="7545300" cy="4773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endParaRPr sz="3100">
              <a:latin typeface="Playfair Display"/>
              <a:ea typeface="Playfair Display"/>
              <a:cs typeface="Playfair Display"/>
              <a:sym typeface="Playfair Display"/>
            </a:endParaRPr>
          </a:p>
        </p:txBody>
      </p:sp>
      <p:sp>
        <p:nvSpPr>
          <p:cNvPr id="114" name="Google Shape;114;p20"/>
          <p:cNvSpPr/>
          <p:nvPr/>
        </p:nvSpPr>
        <p:spPr>
          <a:xfrm>
            <a:off x="491675" y="1198100"/>
            <a:ext cx="2712900" cy="28464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000"/>
              </a:spcBef>
              <a:spcAft>
                <a:spcPts val="0"/>
              </a:spcAft>
              <a:buNone/>
            </a:pPr>
            <a:endParaRPr sz="1100"/>
          </a:p>
          <a:p>
            <a:pPr marL="0" lvl="0" indent="0" algn="ctr" rtl="0">
              <a:spcBef>
                <a:spcPts val="1000"/>
              </a:spcBef>
              <a:spcAft>
                <a:spcPts val="0"/>
              </a:spcAft>
              <a:buClr>
                <a:schemeClr val="dk1"/>
              </a:buClr>
              <a:buSzPts val="1100"/>
              <a:buFont typeface="Arial"/>
              <a:buNone/>
            </a:pPr>
            <a:r>
              <a:rPr lang="en" sz="1300"/>
              <a:t>Universidades de 2 años / Colegio comunitario = Título de asociado</a:t>
            </a:r>
            <a:endParaRPr sz="1300"/>
          </a:p>
          <a:p>
            <a:pPr marL="0" lvl="0" indent="0" algn="ctr" rtl="0">
              <a:spcBef>
                <a:spcPts val="1000"/>
              </a:spcBef>
              <a:spcAft>
                <a:spcPts val="0"/>
              </a:spcAft>
              <a:buClr>
                <a:schemeClr val="dk1"/>
              </a:buClr>
              <a:buSzPts val="1100"/>
              <a:buFont typeface="Arial"/>
              <a:buNone/>
            </a:pPr>
            <a:r>
              <a:rPr lang="en" sz="1300"/>
              <a:t>Bajo costo o gratuito</a:t>
            </a:r>
            <a:endParaRPr sz="1300"/>
          </a:p>
          <a:p>
            <a:pPr marL="0" lvl="0" indent="0" algn="ctr" rtl="0">
              <a:lnSpc>
                <a:spcPct val="100000"/>
              </a:lnSpc>
              <a:spcBef>
                <a:spcPts val="1000"/>
              </a:spcBef>
              <a:spcAft>
                <a:spcPts val="0"/>
              </a:spcAft>
              <a:buNone/>
            </a:pPr>
            <a:r>
              <a:rPr lang="en" sz="1300"/>
              <a:t>Algunos terminan su educación con el título de asociado; consulte el Camino 2 si desea continuar sus estudios</a:t>
            </a:r>
            <a:endParaRPr sz="1300"/>
          </a:p>
          <a:p>
            <a:pPr marL="0" lvl="0" indent="0" algn="ctr" rtl="0">
              <a:spcBef>
                <a:spcPts val="1000"/>
              </a:spcBef>
              <a:spcAft>
                <a:spcPts val="0"/>
              </a:spcAft>
              <a:buNone/>
            </a:pPr>
            <a:endParaRPr sz="1300"/>
          </a:p>
        </p:txBody>
      </p:sp>
      <p:sp>
        <p:nvSpPr>
          <p:cNvPr id="115" name="Google Shape;115;p20"/>
          <p:cNvSpPr txBox="1"/>
          <p:nvPr/>
        </p:nvSpPr>
        <p:spPr>
          <a:xfrm>
            <a:off x="741625" y="4220125"/>
            <a:ext cx="7697100" cy="815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200" b="1" i="1">
                <a:solidFill>
                  <a:schemeClr val="lt1"/>
                </a:solidFill>
              </a:rPr>
              <a:t>2 años en un colegio comunitario de Massachusetts pueden ser gratuitos para residentes del estado.</a:t>
            </a:r>
            <a:endParaRPr sz="1200" b="1" i="1">
              <a:solidFill>
                <a:schemeClr val="lt1"/>
              </a:solidFill>
            </a:endParaRPr>
          </a:p>
          <a:p>
            <a:pPr marL="0" lvl="0" indent="0" algn="ctr" rtl="0">
              <a:spcBef>
                <a:spcPts val="0"/>
              </a:spcBef>
              <a:spcAft>
                <a:spcPts val="0"/>
              </a:spcAft>
              <a:buClr>
                <a:srgbClr val="000000"/>
              </a:buClr>
              <a:buSzPts val="1100"/>
              <a:buFont typeface="Arial"/>
              <a:buNone/>
            </a:pPr>
            <a:r>
              <a:rPr lang="en" sz="1200" b="1" i="1">
                <a:solidFill>
                  <a:schemeClr val="lt1"/>
                </a:solidFill>
              </a:rPr>
              <a:t>Al combinar el colegio comunitario / título de asociado con una universidad de cuatro años, los estudiantes a menudo pueden ahorrar dinero.</a:t>
            </a:r>
            <a:endParaRPr sz="1200" b="1" i="1">
              <a:solidFill>
                <a:schemeClr val="lt1"/>
              </a:solidFill>
            </a:endParaRPr>
          </a:p>
          <a:p>
            <a:pPr marL="0" lvl="0" indent="0" algn="l" rtl="0">
              <a:spcBef>
                <a:spcPts val="0"/>
              </a:spcBef>
              <a:spcAft>
                <a:spcPts val="0"/>
              </a:spcAft>
              <a:buNone/>
            </a:pPr>
            <a:endParaRPr sz="1600" b="1" i="1">
              <a:solidFill>
                <a:schemeClr val="lt1"/>
              </a:solidFill>
            </a:endParaRPr>
          </a:p>
          <a:p>
            <a:pPr marL="0" lvl="0" indent="0" algn="l" rtl="0">
              <a:spcBef>
                <a:spcPts val="0"/>
              </a:spcBef>
              <a:spcAft>
                <a:spcPts val="0"/>
              </a:spcAft>
              <a:buNone/>
            </a:pPr>
            <a:endParaRPr sz="1600" b="1" i="1">
              <a:solidFill>
                <a:schemeClr val="lt1"/>
              </a:solidFill>
            </a:endParaRPr>
          </a:p>
        </p:txBody>
      </p:sp>
      <p:sp>
        <p:nvSpPr>
          <p:cNvPr id="116" name="Google Shape;116;p20"/>
          <p:cNvSpPr/>
          <p:nvPr/>
        </p:nvSpPr>
        <p:spPr>
          <a:xfrm>
            <a:off x="6239975" y="1233300"/>
            <a:ext cx="2618700" cy="28464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000"/>
              </a:spcBef>
              <a:spcAft>
                <a:spcPts val="0"/>
              </a:spcAft>
              <a:buNone/>
            </a:pPr>
            <a:endParaRPr sz="1100"/>
          </a:p>
          <a:p>
            <a:pPr marL="0" lvl="0" indent="0" algn="ctr" rtl="0">
              <a:spcBef>
                <a:spcPts val="0"/>
              </a:spcBef>
              <a:spcAft>
                <a:spcPts val="0"/>
              </a:spcAft>
              <a:buClr>
                <a:schemeClr val="dk1"/>
              </a:buClr>
              <a:buSzPts val="1100"/>
              <a:buFont typeface="Arial"/>
              <a:buNone/>
            </a:pPr>
            <a:r>
              <a:rPr lang="en" sz="1500"/>
              <a:t>Universidades de 4 años = Título de licenciatura</a:t>
            </a:r>
            <a:endParaRPr sz="1500"/>
          </a:p>
          <a:p>
            <a:pPr marL="0" lvl="0" indent="0" algn="ctr" rtl="0">
              <a:lnSpc>
                <a:spcPct val="100000"/>
              </a:lnSpc>
              <a:spcBef>
                <a:spcPts val="0"/>
              </a:spcBef>
              <a:spcAft>
                <a:spcPts val="0"/>
              </a:spcAft>
              <a:buNone/>
            </a:pPr>
            <a:r>
              <a:rPr lang="en" sz="1500"/>
              <a:t>Costo más alto, a veces reducido mediante ayuda financiera</a:t>
            </a:r>
            <a:endParaRPr sz="1500"/>
          </a:p>
          <a:p>
            <a:pPr marL="0" lvl="0" indent="0" algn="ctr" rtl="0">
              <a:lnSpc>
                <a:spcPct val="100000"/>
              </a:lnSpc>
              <a:spcBef>
                <a:spcPts val="0"/>
              </a:spcBef>
              <a:spcAft>
                <a:spcPts val="0"/>
              </a:spcAft>
              <a:buNone/>
            </a:pPr>
            <a:endParaRPr/>
          </a:p>
          <a:p>
            <a:pPr marL="0" lvl="0" indent="0" algn="ctr" rtl="0">
              <a:spcBef>
                <a:spcPts val="1000"/>
              </a:spcBef>
              <a:spcAft>
                <a:spcPts val="0"/>
              </a:spcAft>
              <a:buNone/>
            </a:pPr>
            <a:endParaRPr sz="1500"/>
          </a:p>
        </p:txBody>
      </p:sp>
      <p:sp>
        <p:nvSpPr>
          <p:cNvPr id="117" name="Google Shape;117;p20"/>
          <p:cNvSpPr/>
          <p:nvPr/>
        </p:nvSpPr>
        <p:spPr>
          <a:xfrm>
            <a:off x="3397100" y="1224150"/>
            <a:ext cx="2712900" cy="2820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000"/>
              </a:spcBef>
              <a:spcAft>
                <a:spcPts val="0"/>
              </a:spcAft>
              <a:buNone/>
            </a:pPr>
            <a:endParaRPr sz="1100"/>
          </a:p>
          <a:p>
            <a:pPr marL="0" lvl="0" indent="0" algn="ctr" rtl="0">
              <a:spcBef>
                <a:spcPts val="0"/>
              </a:spcBef>
              <a:spcAft>
                <a:spcPts val="0"/>
              </a:spcAft>
              <a:buClr>
                <a:schemeClr val="dk1"/>
              </a:buClr>
              <a:buSzPts val="1100"/>
              <a:buFont typeface="Arial"/>
              <a:buNone/>
            </a:pPr>
            <a:r>
              <a:rPr lang="en"/>
              <a:t>2 años en colegio comunitario (Título de asociado)</a:t>
            </a:r>
            <a:endParaRPr/>
          </a:p>
          <a:p>
            <a:pPr marL="0" lvl="0" indent="0" algn="ctr" rtl="0">
              <a:spcBef>
                <a:spcPts val="0"/>
              </a:spcBef>
              <a:spcAft>
                <a:spcPts val="0"/>
              </a:spcAft>
              <a:buClr>
                <a:schemeClr val="dk1"/>
              </a:buClr>
              <a:buSzPts val="1100"/>
              <a:buFont typeface="Arial"/>
              <a:buNone/>
            </a:pPr>
            <a:r>
              <a:rPr lang="en"/>
              <a:t>Y</a:t>
            </a:r>
            <a:endParaRPr/>
          </a:p>
          <a:p>
            <a:pPr marL="0" lvl="0" indent="0" algn="ctr" rtl="0">
              <a:spcBef>
                <a:spcPts val="0"/>
              </a:spcBef>
              <a:spcAft>
                <a:spcPts val="0"/>
              </a:spcAft>
              <a:buClr>
                <a:schemeClr val="dk1"/>
              </a:buClr>
              <a:buSzPts val="1100"/>
              <a:buFont typeface="Arial"/>
              <a:buNone/>
            </a:pPr>
            <a:r>
              <a:rPr lang="en"/>
              <a:t>2 años en universidad = Título de licenciatura</a:t>
            </a:r>
            <a:endParaRPr/>
          </a:p>
          <a:p>
            <a:pPr marL="0" lvl="0" indent="0" algn="ctr" rtl="0">
              <a:lnSpc>
                <a:spcPct val="100000"/>
              </a:lnSpc>
              <a:spcBef>
                <a:spcPts val="0"/>
              </a:spcBef>
              <a:spcAft>
                <a:spcPts val="0"/>
              </a:spcAft>
              <a:buNone/>
            </a:pPr>
            <a:r>
              <a:rPr lang="en"/>
              <a:t>Costo más bajo, ya que los dos primeros años suelen ser gratuitos</a:t>
            </a:r>
            <a:endParaRPr/>
          </a:p>
          <a:p>
            <a:pPr marL="0" lvl="0" indent="0" algn="ctr" rtl="0">
              <a:spcBef>
                <a:spcPts val="1000"/>
              </a:spcBef>
              <a:spcAft>
                <a:spcPts val="0"/>
              </a:spcAft>
              <a:buNone/>
            </a:pPr>
            <a:endParaRPr sz="1500"/>
          </a:p>
        </p:txBody>
      </p:sp>
      <p:sp>
        <p:nvSpPr>
          <p:cNvPr id="118" name="Google Shape;118;p20"/>
          <p:cNvSpPr txBox="1"/>
          <p:nvPr/>
        </p:nvSpPr>
        <p:spPr>
          <a:xfrm>
            <a:off x="1150675" y="755617"/>
            <a:ext cx="1204200" cy="32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solidFill>
                  <a:srgbClr val="DDDDDD"/>
                </a:solidFill>
              </a:rPr>
              <a:t>Camino 1</a:t>
            </a:r>
            <a:endParaRPr sz="1700" b="1">
              <a:solidFill>
                <a:srgbClr val="DDDDDD"/>
              </a:solidFill>
            </a:endParaRPr>
          </a:p>
        </p:txBody>
      </p:sp>
      <p:sp>
        <p:nvSpPr>
          <p:cNvPr id="119" name="Google Shape;119;p20"/>
          <p:cNvSpPr txBox="1"/>
          <p:nvPr/>
        </p:nvSpPr>
        <p:spPr>
          <a:xfrm>
            <a:off x="4056450" y="755604"/>
            <a:ext cx="1204200" cy="32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solidFill>
                  <a:srgbClr val="DDDDDD"/>
                </a:solidFill>
              </a:rPr>
              <a:t>Camino 2</a:t>
            </a:r>
            <a:endParaRPr sz="1700" b="1">
              <a:solidFill>
                <a:srgbClr val="DDDDDD"/>
              </a:solidFill>
            </a:endParaRPr>
          </a:p>
        </p:txBody>
      </p:sp>
      <p:sp>
        <p:nvSpPr>
          <p:cNvPr id="120" name="Google Shape;120;p20"/>
          <p:cNvSpPr txBox="1"/>
          <p:nvPr/>
        </p:nvSpPr>
        <p:spPr>
          <a:xfrm>
            <a:off x="6973475" y="755604"/>
            <a:ext cx="1204200" cy="32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solidFill>
                  <a:srgbClr val="DDDDDD"/>
                </a:solidFill>
              </a:rPr>
              <a:t>Camino 3</a:t>
            </a:r>
            <a:endParaRPr sz="1700" b="1">
              <a:solidFill>
                <a:srgbClr val="DDDDDD"/>
              </a:solidFill>
            </a:endParaRPr>
          </a:p>
        </p:txBody>
      </p:sp>
      <p:sp>
        <p:nvSpPr>
          <p:cNvPr id="121" name="Google Shape;121;p20"/>
          <p:cNvSpPr txBox="1"/>
          <p:nvPr/>
        </p:nvSpPr>
        <p:spPr>
          <a:xfrm>
            <a:off x="1035250" y="69725"/>
            <a:ext cx="7545300" cy="12129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3200">
                <a:solidFill>
                  <a:srgbClr val="FFFFFF"/>
                </a:solidFill>
                <a:latin typeface="Playfair Display"/>
                <a:ea typeface="Playfair Display"/>
                <a:cs typeface="Playfair Display"/>
                <a:sym typeface="Playfair Display"/>
              </a:rPr>
              <a:t>El panorama universitario: tres caminos</a:t>
            </a:r>
            <a:endParaRPr sz="3200">
              <a:solidFill>
                <a:srgbClr val="FFFFFF"/>
              </a:solidFill>
              <a:latin typeface="Playfair Display"/>
              <a:ea typeface="Playfair Display"/>
              <a:cs typeface="Playfair Display"/>
              <a:sym typeface="Playfair Display"/>
            </a:endParaRPr>
          </a:p>
          <a:p>
            <a:pPr marL="0" marR="0" lvl="0" indent="0" algn="l" rtl="0">
              <a:lnSpc>
                <a:spcPct val="150000"/>
              </a:lnSpc>
              <a:spcBef>
                <a:spcPts val="1200"/>
              </a:spcBef>
              <a:spcAft>
                <a:spcPts val="0"/>
              </a:spcAft>
              <a:buNone/>
            </a:pPr>
            <a:endParaRPr sz="3200">
              <a:solidFill>
                <a:srgbClr val="FFFFFF"/>
              </a:solidFill>
              <a:latin typeface="Playfair Display"/>
              <a:ea typeface="Playfair Display"/>
              <a:cs typeface="Playfair Display"/>
              <a:sym typeface="Playfair Displa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125"/>
        <p:cNvGrpSpPr/>
        <p:nvPr/>
      </p:nvGrpSpPr>
      <p:grpSpPr>
        <a:xfrm>
          <a:off x="0" y="0"/>
          <a:ext cx="0" cy="0"/>
          <a:chOff x="0" y="0"/>
          <a:chExt cx="0" cy="0"/>
        </a:xfrm>
      </p:grpSpPr>
      <p:cxnSp>
        <p:nvCxnSpPr>
          <p:cNvPr id="126" name="Google Shape;126;p21"/>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127" name="Google Shape;127;p21"/>
          <p:cNvSpPr txBox="1"/>
          <p:nvPr/>
        </p:nvSpPr>
        <p:spPr>
          <a:xfrm>
            <a:off x="514350" y="437525"/>
            <a:ext cx="7815000" cy="492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3200" b="1" u="sng">
                <a:solidFill>
                  <a:schemeClr val="accent5"/>
                </a:solidFill>
                <a:latin typeface="Playfair Display"/>
                <a:ea typeface="Playfair Display"/>
                <a:cs typeface="Playfair Display"/>
                <a:sym typeface="Playfair Display"/>
                <a:hlinkClick r:id="rId3">
                  <a:extLst>
                    <a:ext uri="{A12FA001-AC4F-418D-AE19-62706E023703}">
                      <ahyp:hlinkClr xmlns:ahyp="http://schemas.microsoft.com/office/drawing/2018/hyperlinkcolor" val="tx"/>
                    </a:ext>
                  </a:extLst>
                </a:hlinkClick>
              </a:rPr>
              <a:t>MassTransfer</a:t>
            </a:r>
            <a:endParaRPr sz="3700" b="1">
              <a:solidFill>
                <a:srgbClr val="FFFFFF"/>
              </a:solidFill>
              <a:latin typeface="Playfair Display"/>
              <a:ea typeface="Playfair Display"/>
              <a:cs typeface="Playfair Display"/>
              <a:sym typeface="Playfair Display"/>
            </a:endParaRPr>
          </a:p>
        </p:txBody>
      </p:sp>
      <p:sp>
        <p:nvSpPr>
          <p:cNvPr id="128" name="Google Shape;128;p21"/>
          <p:cNvSpPr txBox="1"/>
          <p:nvPr/>
        </p:nvSpPr>
        <p:spPr>
          <a:xfrm>
            <a:off x="790600" y="1167700"/>
            <a:ext cx="7734300" cy="3285300"/>
          </a:xfrm>
          <a:prstGeom prst="rect">
            <a:avLst/>
          </a:prstGeom>
          <a:noFill/>
          <a:ln>
            <a:noFill/>
          </a:ln>
        </p:spPr>
        <p:txBody>
          <a:bodyPr spcFirstLastPara="1" wrap="square" lIns="91425" tIns="91425" rIns="91425" bIns="91425" anchor="t" anchorCtr="0">
            <a:noAutofit/>
          </a:bodyPr>
          <a:lstStyle/>
          <a:p>
            <a:pPr marL="0" lvl="0" indent="0" algn="just" rtl="0">
              <a:lnSpc>
                <a:spcPct val="90000"/>
              </a:lnSpc>
              <a:spcBef>
                <a:spcPts val="0"/>
              </a:spcBef>
              <a:spcAft>
                <a:spcPts val="0"/>
              </a:spcAft>
              <a:buNone/>
            </a:pPr>
            <a:r>
              <a:rPr lang="en" sz="2000">
                <a:solidFill>
                  <a:schemeClr val="lt1"/>
                </a:solidFill>
                <a:latin typeface="Montserrat"/>
                <a:ea typeface="Montserrat"/>
                <a:cs typeface="Montserrat"/>
                <a:sym typeface="Montserrat"/>
              </a:rPr>
              <a:t>Una vez que hayas completado tu Título de Asociado (grado de 2 años) en un colegio comunitario de Massachusetts, puedes transferirte a una universidad de 4 años para completar tu Título de Licenciatura a través de un programa llamado Mass Transfer Program.</a:t>
            </a:r>
            <a:endParaRPr sz="2000" i="1" u="sng">
              <a:solidFill>
                <a:schemeClr val="lt1"/>
              </a:solidFill>
              <a:latin typeface="Montserrat"/>
              <a:ea typeface="Montserrat"/>
              <a:cs typeface="Montserrat"/>
              <a:sym typeface="Montserrat"/>
            </a:endParaRPr>
          </a:p>
          <a:p>
            <a:pPr marL="0" lvl="0" indent="0" algn="l" rtl="0">
              <a:spcBef>
                <a:spcPts val="0"/>
              </a:spcBef>
              <a:spcAft>
                <a:spcPts val="0"/>
              </a:spcAft>
              <a:buNone/>
            </a:pPr>
            <a:endParaRPr sz="18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200">
              <a:solidFill>
                <a:schemeClr val="lt1"/>
              </a:solidFill>
              <a:latin typeface="Montserrat Medium"/>
              <a:ea typeface="Montserrat Medium"/>
              <a:cs typeface="Montserrat Medium"/>
              <a:sym typeface="Montserrat Medium"/>
            </a:endParaRPr>
          </a:p>
          <a:p>
            <a:pPr marL="0" lvl="0" indent="0" algn="l" rtl="0">
              <a:lnSpc>
                <a:spcPct val="395454"/>
              </a:lnSpc>
              <a:spcBef>
                <a:spcPts val="1200"/>
              </a:spcBef>
              <a:spcAft>
                <a:spcPts val="0"/>
              </a:spcAft>
              <a:buNone/>
            </a:pPr>
            <a:endParaRPr sz="1100">
              <a:solidFill>
                <a:schemeClr val="lt1"/>
              </a:solidFill>
              <a:latin typeface="Montserrat Medium"/>
              <a:ea typeface="Montserrat Medium"/>
              <a:cs typeface="Montserrat Medium"/>
              <a:sym typeface="Montserrat Medium"/>
            </a:endParaRPr>
          </a:p>
          <a:p>
            <a:pPr marL="0" lvl="0" indent="0" algn="l" rtl="0">
              <a:lnSpc>
                <a:spcPct val="395454"/>
              </a:lnSpc>
              <a:spcBef>
                <a:spcPts val="1200"/>
              </a:spcBef>
              <a:spcAft>
                <a:spcPts val="0"/>
              </a:spcAft>
              <a:buNone/>
            </a:pPr>
            <a:endParaRPr sz="1100">
              <a:solidFill>
                <a:schemeClr val="lt1"/>
              </a:solidFill>
              <a:latin typeface="Montserrat Medium"/>
              <a:ea typeface="Montserrat Medium"/>
              <a:cs typeface="Montserrat Medium"/>
              <a:sym typeface="Montserrat Medium"/>
            </a:endParaRPr>
          </a:p>
          <a:p>
            <a:pPr marL="0" lvl="0" indent="0" algn="l" rtl="0">
              <a:spcBef>
                <a:spcPts val="1200"/>
              </a:spcBef>
              <a:spcAft>
                <a:spcPts val="0"/>
              </a:spcAft>
              <a:buNone/>
            </a:pPr>
            <a:endParaRPr sz="12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2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2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200">
              <a:solidFill>
                <a:schemeClr val="lt1"/>
              </a:solidFill>
              <a:latin typeface="Montserrat Medium"/>
              <a:ea typeface="Montserrat Medium"/>
              <a:cs typeface="Montserrat Medium"/>
              <a:sym typeface="Montserrat Medium"/>
            </a:endParaRPr>
          </a:p>
        </p:txBody>
      </p:sp>
      <p:pic>
        <p:nvPicPr>
          <p:cNvPr id="129" name="Google Shape;129;p21"/>
          <p:cNvPicPr preferRelativeResize="0"/>
          <p:nvPr/>
        </p:nvPicPr>
        <p:blipFill rotWithShape="1">
          <a:blip r:embed="rId4">
            <a:alphaModFix/>
          </a:blip>
          <a:srcRect/>
          <a:stretch/>
        </p:blipFill>
        <p:spPr>
          <a:xfrm>
            <a:off x="3070850" y="3067381"/>
            <a:ext cx="3002300" cy="14588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Shape 133"/>
        <p:cNvGrpSpPr/>
        <p:nvPr/>
      </p:nvGrpSpPr>
      <p:grpSpPr>
        <a:xfrm>
          <a:off x="0" y="0"/>
          <a:ext cx="0" cy="0"/>
          <a:chOff x="0" y="0"/>
          <a:chExt cx="0" cy="0"/>
        </a:xfrm>
      </p:grpSpPr>
      <p:cxnSp>
        <p:nvCxnSpPr>
          <p:cNvPr id="134" name="Google Shape;134;p22"/>
          <p:cNvCxnSpPr/>
          <p:nvPr/>
        </p:nvCxnSpPr>
        <p:spPr>
          <a:xfrm rot="5400000">
            <a:off x="-2198074" y="2569369"/>
            <a:ext cx="5143500" cy="0"/>
          </a:xfrm>
          <a:prstGeom prst="straightConnector1">
            <a:avLst/>
          </a:prstGeom>
          <a:noFill/>
          <a:ln w="9525" cap="rnd" cmpd="sng">
            <a:solidFill>
              <a:srgbClr val="E6E6E4"/>
            </a:solidFill>
            <a:prstDash val="solid"/>
            <a:round/>
            <a:headEnd type="none" w="sm" len="sm"/>
            <a:tailEnd type="none" w="sm" len="sm"/>
          </a:ln>
        </p:spPr>
      </p:cxnSp>
      <p:sp>
        <p:nvSpPr>
          <p:cNvPr id="135" name="Google Shape;135;p22"/>
          <p:cNvSpPr txBox="1"/>
          <p:nvPr/>
        </p:nvSpPr>
        <p:spPr>
          <a:xfrm>
            <a:off x="514350" y="437525"/>
            <a:ext cx="7815000" cy="954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3100">
                <a:solidFill>
                  <a:srgbClr val="FFFFFF"/>
                </a:solidFill>
                <a:latin typeface="Playfair Display"/>
                <a:ea typeface="Playfair Display"/>
                <a:cs typeface="Playfair Display"/>
                <a:sym typeface="Playfair Display"/>
              </a:rPr>
              <a:t>Colegios de 2 años / Colegios comunitarios</a:t>
            </a:r>
            <a:endParaRPr sz="3100">
              <a:solidFill>
                <a:srgbClr val="FFFFFF"/>
              </a:solidFill>
              <a:latin typeface="Playfair Display"/>
              <a:ea typeface="Playfair Display"/>
              <a:cs typeface="Playfair Display"/>
              <a:sym typeface="Playfair Display"/>
            </a:endParaRPr>
          </a:p>
          <a:p>
            <a:pPr marL="0" marR="0" lvl="0" indent="0" algn="l" rtl="0">
              <a:lnSpc>
                <a:spcPct val="100000"/>
              </a:lnSpc>
              <a:spcBef>
                <a:spcPts val="0"/>
              </a:spcBef>
              <a:spcAft>
                <a:spcPts val="0"/>
              </a:spcAft>
              <a:buNone/>
            </a:pPr>
            <a:r>
              <a:rPr lang="en" sz="3100">
                <a:solidFill>
                  <a:srgbClr val="FFFFFF"/>
                </a:solidFill>
                <a:latin typeface="Playfair Display"/>
                <a:ea typeface="Playfair Display"/>
                <a:cs typeface="Playfair Display"/>
                <a:sym typeface="Playfair Display"/>
              </a:rPr>
              <a:t>Título de Asociado</a:t>
            </a:r>
            <a:endParaRPr sz="3100">
              <a:solidFill>
                <a:srgbClr val="FFFFFF"/>
              </a:solidFill>
              <a:latin typeface="Playfair Display"/>
              <a:ea typeface="Playfair Display"/>
              <a:cs typeface="Playfair Display"/>
              <a:sym typeface="Playfair Display"/>
            </a:endParaRPr>
          </a:p>
        </p:txBody>
      </p:sp>
      <p:sp>
        <p:nvSpPr>
          <p:cNvPr id="136" name="Google Shape;136;p22"/>
          <p:cNvSpPr txBox="1"/>
          <p:nvPr/>
        </p:nvSpPr>
        <p:spPr>
          <a:xfrm>
            <a:off x="790600" y="1243900"/>
            <a:ext cx="6166800" cy="328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lt1"/>
              </a:solidFill>
              <a:latin typeface="Montserrat Medium"/>
              <a:ea typeface="Montserrat Medium"/>
              <a:cs typeface="Montserrat Medium"/>
              <a:sym typeface="Montserrat Medium"/>
            </a:endParaRPr>
          </a:p>
          <a:p>
            <a:pPr marL="457200" lvl="0" indent="-374650" algn="l" rtl="0">
              <a:spcBef>
                <a:spcPts val="320"/>
              </a:spcBef>
              <a:spcAft>
                <a:spcPts val="0"/>
              </a:spcAft>
              <a:buClr>
                <a:schemeClr val="lt1"/>
              </a:buClr>
              <a:buSzPts val="2300"/>
              <a:buFont typeface="Montserrat Medium"/>
              <a:buChar char="●"/>
            </a:pPr>
            <a:r>
              <a:rPr lang="en">
                <a:solidFill>
                  <a:schemeClr val="lt1"/>
                </a:solidFill>
              </a:rPr>
              <a:t>Cualquier estudiante con diploma de secundaria o GED puede asistir</a:t>
            </a:r>
            <a:endParaRPr>
              <a:solidFill>
                <a:schemeClr val="lt1"/>
              </a:solidFill>
            </a:endParaRPr>
          </a:p>
          <a:p>
            <a:pPr marL="457200" lvl="0" indent="-374650" algn="l" rtl="0">
              <a:spcBef>
                <a:spcPts val="320"/>
              </a:spcBef>
              <a:spcAft>
                <a:spcPts val="0"/>
              </a:spcAft>
              <a:buClr>
                <a:schemeClr val="lt1"/>
              </a:buClr>
              <a:buSzPts val="2300"/>
              <a:buFont typeface="Montserrat Medium"/>
              <a:buChar char="●"/>
            </a:pPr>
            <a:r>
              <a:rPr lang="en">
                <a:solidFill>
                  <a:schemeClr val="lt1"/>
                </a:solidFill>
              </a:rPr>
              <a:t>Generalmente, no se requiere GPA ni SAT (verificar el programa específico)</a:t>
            </a:r>
            <a:endParaRPr>
              <a:solidFill>
                <a:schemeClr val="lt1"/>
              </a:solidFill>
            </a:endParaRPr>
          </a:p>
          <a:p>
            <a:pPr marL="457200" lvl="0" indent="-374650" algn="l" rtl="0">
              <a:spcBef>
                <a:spcPts val="320"/>
              </a:spcBef>
              <a:spcAft>
                <a:spcPts val="0"/>
              </a:spcAft>
              <a:buClr>
                <a:schemeClr val="lt1"/>
              </a:buClr>
              <a:buSzPts val="2300"/>
              <a:buFont typeface="Montserrat Medium"/>
              <a:buChar char="●"/>
            </a:pPr>
            <a:r>
              <a:rPr lang="en" b="1">
                <a:solidFill>
                  <a:schemeClr val="lt1"/>
                </a:solidFill>
              </a:rPr>
              <a:t>Por ejemplo: los programas de salud tendrán requisitos adicionales</a:t>
            </a:r>
            <a:endParaRPr b="1">
              <a:solidFill>
                <a:schemeClr val="lt1"/>
              </a:solidFill>
            </a:endParaRPr>
          </a:p>
          <a:p>
            <a:pPr marL="457200" lvl="0" indent="-374650" algn="l" rtl="0">
              <a:spcBef>
                <a:spcPts val="320"/>
              </a:spcBef>
              <a:spcAft>
                <a:spcPts val="0"/>
              </a:spcAft>
              <a:buClr>
                <a:schemeClr val="lt1"/>
              </a:buClr>
              <a:buSzPts val="2300"/>
              <a:buFont typeface="Montserrat Medium"/>
              <a:buChar char="●"/>
            </a:pPr>
            <a:r>
              <a:rPr lang="en">
                <a:solidFill>
                  <a:schemeClr val="lt1"/>
                </a:solidFill>
              </a:rPr>
              <a:t>Proceso de solicitud rápido</a:t>
            </a:r>
            <a:endParaRPr>
              <a:solidFill>
                <a:schemeClr val="lt1"/>
              </a:solidFill>
            </a:endParaRPr>
          </a:p>
          <a:p>
            <a:pPr marL="457200" lvl="0" indent="-374650" algn="l" rtl="0">
              <a:spcBef>
                <a:spcPts val="320"/>
              </a:spcBef>
              <a:spcAft>
                <a:spcPts val="0"/>
              </a:spcAft>
              <a:buClr>
                <a:schemeClr val="lt1"/>
              </a:buClr>
              <a:buSzPts val="2300"/>
              <a:buFont typeface="Montserrat Medium"/>
              <a:buChar char="●"/>
            </a:pPr>
            <a:r>
              <a:rPr lang="en">
                <a:solidFill>
                  <a:schemeClr val="lt1"/>
                </a:solidFill>
              </a:rPr>
              <a:t>Se requiere certificado de notas (transcripción)</a:t>
            </a:r>
            <a:endParaRPr>
              <a:solidFill>
                <a:schemeClr val="lt1"/>
              </a:solidFill>
            </a:endParaRPr>
          </a:p>
          <a:p>
            <a:pPr marL="457200" lvl="0" indent="-374650" algn="l" rtl="0">
              <a:spcBef>
                <a:spcPts val="320"/>
              </a:spcBef>
              <a:spcAft>
                <a:spcPts val="0"/>
              </a:spcAft>
              <a:buClr>
                <a:schemeClr val="lt1"/>
              </a:buClr>
              <a:buSzPts val="2300"/>
              <a:buFont typeface="Montserrat Medium"/>
              <a:buChar char="●"/>
            </a:pPr>
            <a:r>
              <a:rPr lang="en">
                <a:solidFill>
                  <a:schemeClr val="lt1"/>
                </a:solidFill>
              </a:rPr>
              <a:t>Puede ser necesario un examen de ubicación (dependiendo de tu GPA)</a:t>
            </a:r>
            <a:endParaRPr sz="2300" i="1" u="sng">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2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200">
              <a:solidFill>
                <a:schemeClr val="lt1"/>
              </a:solidFill>
              <a:latin typeface="Montserrat Medium"/>
              <a:ea typeface="Montserrat Medium"/>
              <a:cs typeface="Montserrat Medium"/>
              <a:sym typeface="Montserrat Medium"/>
            </a:endParaRPr>
          </a:p>
          <a:p>
            <a:pPr marL="0" lvl="0" indent="0" algn="l" rtl="0">
              <a:lnSpc>
                <a:spcPct val="395454"/>
              </a:lnSpc>
              <a:spcBef>
                <a:spcPts val="1200"/>
              </a:spcBef>
              <a:spcAft>
                <a:spcPts val="0"/>
              </a:spcAft>
              <a:buNone/>
            </a:pPr>
            <a:endParaRPr sz="1100">
              <a:solidFill>
                <a:schemeClr val="lt1"/>
              </a:solidFill>
              <a:latin typeface="Montserrat Medium"/>
              <a:ea typeface="Montserrat Medium"/>
              <a:cs typeface="Montserrat Medium"/>
              <a:sym typeface="Montserrat Medium"/>
            </a:endParaRPr>
          </a:p>
          <a:p>
            <a:pPr marL="0" lvl="0" indent="0" algn="l" rtl="0">
              <a:lnSpc>
                <a:spcPct val="395454"/>
              </a:lnSpc>
              <a:spcBef>
                <a:spcPts val="1200"/>
              </a:spcBef>
              <a:spcAft>
                <a:spcPts val="0"/>
              </a:spcAft>
              <a:buNone/>
            </a:pPr>
            <a:endParaRPr sz="1100">
              <a:solidFill>
                <a:schemeClr val="lt1"/>
              </a:solidFill>
              <a:latin typeface="Montserrat Medium"/>
              <a:ea typeface="Montserrat Medium"/>
              <a:cs typeface="Montserrat Medium"/>
              <a:sym typeface="Montserrat Medium"/>
            </a:endParaRPr>
          </a:p>
          <a:p>
            <a:pPr marL="0" lvl="0" indent="0" algn="l" rtl="0">
              <a:spcBef>
                <a:spcPts val="1200"/>
              </a:spcBef>
              <a:spcAft>
                <a:spcPts val="0"/>
              </a:spcAft>
              <a:buNone/>
            </a:pPr>
            <a:endParaRPr sz="12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2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2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200">
              <a:solidFill>
                <a:schemeClr val="lt1"/>
              </a:solidFill>
              <a:latin typeface="Montserrat Medium"/>
              <a:ea typeface="Montserrat Medium"/>
              <a:cs typeface="Montserrat Medium"/>
              <a:sym typeface="Montserrat Medium"/>
            </a:endParaRPr>
          </a:p>
        </p:txBody>
      </p:sp>
      <p:pic>
        <p:nvPicPr>
          <p:cNvPr id="137" name="Google Shape;137;p22"/>
          <p:cNvPicPr preferRelativeResize="0"/>
          <p:nvPr/>
        </p:nvPicPr>
        <p:blipFill rotWithShape="1">
          <a:blip r:embed="rId3">
            <a:alphaModFix/>
          </a:blip>
          <a:srcRect/>
          <a:stretch/>
        </p:blipFill>
        <p:spPr>
          <a:xfrm>
            <a:off x="5238887" y="4363100"/>
            <a:ext cx="3828913" cy="677450"/>
          </a:xfrm>
          <a:prstGeom prst="rect">
            <a:avLst/>
          </a:prstGeom>
          <a:noFill/>
          <a:ln>
            <a:noFill/>
          </a:ln>
        </p:spPr>
      </p:pic>
      <p:pic>
        <p:nvPicPr>
          <p:cNvPr id="138" name="Google Shape;138;p22"/>
          <p:cNvPicPr preferRelativeResize="0"/>
          <p:nvPr/>
        </p:nvPicPr>
        <p:blipFill rotWithShape="1">
          <a:blip r:embed="rId4">
            <a:alphaModFix/>
          </a:blip>
          <a:srcRect/>
          <a:stretch/>
        </p:blipFill>
        <p:spPr>
          <a:xfrm>
            <a:off x="6550380" y="3437676"/>
            <a:ext cx="2531650" cy="7522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46</Slides>
  <Notes>46</Notes>
  <HiddenSlides>0</HiddenSlide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Partes de la solicitud universitaria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Scoir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Financial Aid</vt:lpstr>
      <vt:lpstr>PowerPoint Presentation</vt:lpstr>
      <vt:lpstr>PowerPoint Presentation</vt:lpstr>
      <vt:lpstr>PowerPoint Presentation</vt:lpstr>
      <vt:lpstr>PowerPoint Presentation</vt:lpstr>
      <vt:lpstr>     Planes adicionales postsecundarios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3</cp:revision>
  <dcterms:modified xsi:type="dcterms:W3CDTF">2025-09-25T18:46:42Z</dcterms:modified>
</cp:coreProperties>
</file>